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44" r:id="rId2"/>
    <p:sldId id="420" r:id="rId3"/>
    <p:sldId id="343" r:id="rId4"/>
    <p:sldId id="457" r:id="rId5"/>
    <p:sldId id="461" r:id="rId6"/>
    <p:sldId id="460" r:id="rId7"/>
    <p:sldId id="411" r:id="rId8"/>
    <p:sldId id="445" r:id="rId9"/>
    <p:sldId id="466" r:id="rId10"/>
    <p:sldId id="451" r:id="rId11"/>
    <p:sldId id="450" r:id="rId12"/>
    <p:sldId id="452" r:id="rId13"/>
    <p:sldId id="455" r:id="rId14"/>
    <p:sldId id="462" r:id="rId15"/>
    <p:sldId id="463" r:id="rId16"/>
    <p:sldId id="464" r:id="rId17"/>
    <p:sldId id="429" r:id="rId18"/>
    <p:sldId id="465" r:id="rId19"/>
    <p:sldId id="430" r:id="rId20"/>
    <p:sldId id="443" r:id="rId2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Ahmed" initials="EA" lastIdx="12" clrIdx="0">
    <p:extLst>
      <p:ext uri="{19B8F6BF-5375-455C-9EA6-DF929625EA0E}">
        <p15:presenceInfo xmlns:p15="http://schemas.microsoft.com/office/powerpoint/2012/main" userId="S::Elena@wandcareall.org.uk::afd8e862-c45d-42d8-afc9-fb0a7ee17a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94C8"/>
    <a:srgbClr val="CC0099"/>
    <a:srgbClr val="E73E97"/>
    <a:srgbClr val="94AEDC"/>
    <a:srgbClr val="009999"/>
    <a:srgbClr val="607988"/>
    <a:srgbClr val="004F6B"/>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9" autoAdjust="0"/>
    <p:restoredTop sz="93792" autoAdjust="0"/>
  </p:normalViewPr>
  <p:slideViewPr>
    <p:cSldViewPr snapToGrid="0">
      <p:cViewPr varScale="1">
        <p:scale>
          <a:sx n="59" d="100"/>
          <a:sy n="59" d="100"/>
        </p:scale>
        <p:origin x="772" y="64"/>
      </p:cViewPr>
      <p:guideLst/>
    </p:cSldViewPr>
  </p:slideViewPr>
  <p:outlineViewPr>
    <p:cViewPr>
      <p:scale>
        <a:sx n="33" d="100"/>
        <a:sy n="33" d="100"/>
      </p:scale>
      <p:origin x="0" y="-74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idx="1"/>
          </p:nvPr>
        </p:nvSpPr>
        <p:spPr>
          <a:xfrm>
            <a:off x="3978132" y="1"/>
            <a:ext cx="3043343" cy="467072"/>
          </a:xfrm>
          <a:prstGeom prst="rect">
            <a:avLst/>
          </a:prstGeom>
        </p:spPr>
        <p:txBody>
          <a:bodyPr vert="horz" lIns="93324" tIns="46662" rIns="93324" bIns="46662" rtlCol="0"/>
          <a:lstStyle>
            <a:lvl1pPr algn="r">
              <a:defRPr sz="1200"/>
            </a:lvl1pPr>
          </a:lstStyle>
          <a:p>
            <a:fld id="{0C46E173-DA1F-4C55-AB30-3CBF1B65C1CF}" type="datetimeFigureOut">
              <a:rPr lang="en-GB" smtClean="0"/>
              <a:t>13/04/2021</a:t>
            </a:fld>
            <a:endParaRPr lang="en-GB"/>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GB"/>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7493F40-1128-4D64-80B5-993508A066B6}" type="slidenum">
              <a:rPr lang="en-GB" smtClean="0"/>
              <a:t>‹#›</a:t>
            </a:fld>
            <a:endParaRPr lang="en-GB"/>
          </a:p>
        </p:txBody>
      </p:sp>
    </p:spTree>
    <p:extLst>
      <p:ext uri="{BB962C8B-B14F-4D97-AF65-F5344CB8AC3E}">
        <p14:creationId xmlns:p14="http://schemas.microsoft.com/office/powerpoint/2010/main" val="332310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3F40-1128-4D64-80B5-993508A066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805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3F40-1128-4D64-80B5-993508A066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653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3F40-1128-4D64-80B5-993508A066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458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3F40-1128-4D64-80B5-993508A066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513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3F40-1128-4D64-80B5-993508A066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294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3F40-1128-4D64-80B5-993508A066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221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3F40-1128-4D64-80B5-993508A066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20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3F40-1128-4D64-80B5-993508A066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903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3F40-1128-4D64-80B5-993508A066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31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3F40-1128-4D64-80B5-993508A066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57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We value your experiences and knowledge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3F40-1128-4D64-80B5-993508A066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3F40-1128-4D64-80B5-993508A066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213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TBD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3F40-1128-4D64-80B5-993508A066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1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3F40-1128-4D64-80B5-993508A066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872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3F40-1128-4D64-80B5-993508A066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986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3F40-1128-4D64-80B5-993508A066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574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3F40-1128-4D64-80B5-993508A066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396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3F40-1128-4D64-80B5-993508A066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0340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3F40-1128-4D64-80B5-993508A066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884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93F40-1128-4D64-80B5-993508A066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81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89D76-D719-4004-A5EC-FE16B90A78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9F379B-7AB3-45EC-BEAC-842DC9F697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FE223C-7EA6-4B73-97A0-B9D2122E5CC7}"/>
              </a:ext>
            </a:extLst>
          </p:cNvPr>
          <p:cNvSpPr>
            <a:spLocks noGrp="1"/>
          </p:cNvSpPr>
          <p:nvPr>
            <p:ph type="dt" sz="half" idx="10"/>
          </p:nvPr>
        </p:nvSpPr>
        <p:spPr/>
        <p:txBody>
          <a:bodyPr/>
          <a:lstStyle/>
          <a:p>
            <a:fld id="{B5D03C76-F59D-4074-9FB1-7CEE9EEFF57F}" type="datetimeFigureOut">
              <a:rPr lang="en-GB" smtClean="0"/>
              <a:t>13/04/2021</a:t>
            </a:fld>
            <a:endParaRPr lang="en-GB"/>
          </a:p>
        </p:txBody>
      </p:sp>
      <p:sp>
        <p:nvSpPr>
          <p:cNvPr id="5" name="Footer Placeholder 4">
            <a:extLst>
              <a:ext uri="{FF2B5EF4-FFF2-40B4-BE49-F238E27FC236}">
                <a16:creationId xmlns:a16="http://schemas.microsoft.com/office/drawing/2014/main" id="{658EDEF8-D832-4545-A4FA-8142548681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71E212-C0F4-4887-B023-B9DAC3203477}"/>
              </a:ext>
            </a:extLst>
          </p:cNvPr>
          <p:cNvSpPr>
            <a:spLocks noGrp="1"/>
          </p:cNvSpPr>
          <p:nvPr>
            <p:ph type="sldNum" sz="quarter" idx="12"/>
          </p:nvPr>
        </p:nvSpPr>
        <p:spPr/>
        <p:txBody>
          <a:bodyPr/>
          <a:lstStyle/>
          <a:p>
            <a:fld id="{609F821E-4A1F-4A3B-BBB6-23E537B14D2B}" type="slidenum">
              <a:rPr lang="en-GB" smtClean="0"/>
              <a:t>‹#›</a:t>
            </a:fld>
            <a:endParaRPr lang="en-GB"/>
          </a:p>
        </p:txBody>
      </p:sp>
    </p:spTree>
    <p:extLst>
      <p:ext uri="{BB962C8B-B14F-4D97-AF65-F5344CB8AC3E}">
        <p14:creationId xmlns:p14="http://schemas.microsoft.com/office/powerpoint/2010/main" val="1158466209"/>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B470F-36C2-4E94-87DC-4E3AE77C33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499C33-B7AA-4052-B2EF-0324F5D9DC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81732B-2828-40DB-90FC-4FC67F96805D}"/>
              </a:ext>
            </a:extLst>
          </p:cNvPr>
          <p:cNvSpPr>
            <a:spLocks noGrp="1"/>
          </p:cNvSpPr>
          <p:nvPr>
            <p:ph type="dt" sz="half" idx="10"/>
          </p:nvPr>
        </p:nvSpPr>
        <p:spPr/>
        <p:txBody>
          <a:bodyPr/>
          <a:lstStyle/>
          <a:p>
            <a:fld id="{B5D03C76-F59D-4074-9FB1-7CEE9EEFF57F}" type="datetimeFigureOut">
              <a:rPr lang="en-GB" smtClean="0"/>
              <a:t>13/04/2021</a:t>
            </a:fld>
            <a:endParaRPr lang="en-GB"/>
          </a:p>
        </p:txBody>
      </p:sp>
      <p:sp>
        <p:nvSpPr>
          <p:cNvPr id="5" name="Footer Placeholder 4">
            <a:extLst>
              <a:ext uri="{FF2B5EF4-FFF2-40B4-BE49-F238E27FC236}">
                <a16:creationId xmlns:a16="http://schemas.microsoft.com/office/drawing/2014/main" id="{C959C99E-6834-47F1-905A-AC3C4E547E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3A5D8B-14B5-4429-8C78-EE7F6444C814}"/>
              </a:ext>
            </a:extLst>
          </p:cNvPr>
          <p:cNvSpPr>
            <a:spLocks noGrp="1"/>
          </p:cNvSpPr>
          <p:nvPr>
            <p:ph type="sldNum" sz="quarter" idx="12"/>
          </p:nvPr>
        </p:nvSpPr>
        <p:spPr/>
        <p:txBody>
          <a:bodyPr/>
          <a:lstStyle/>
          <a:p>
            <a:fld id="{609F821E-4A1F-4A3B-BBB6-23E537B14D2B}" type="slidenum">
              <a:rPr lang="en-GB" smtClean="0"/>
              <a:t>‹#›</a:t>
            </a:fld>
            <a:endParaRPr lang="en-GB"/>
          </a:p>
        </p:txBody>
      </p:sp>
    </p:spTree>
    <p:extLst>
      <p:ext uri="{BB962C8B-B14F-4D97-AF65-F5344CB8AC3E}">
        <p14:creationId xmlns:p14="http://schemas.microsoft.com/office/powerpoint/2010/main" val="494008339"/>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25B267-779B-4490-BCB6-445F6C0FAA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B8A5D5-1977-4339-B288-B5DAC1042E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854119-8FE9-4FA4-B16F-D77005DCCF72}"/>
              </a:ext>
            </a:extLst>
          </p:cNvPr>
          <p:cNvSpPr>
            <a:spLocks noGrp="1"/>
          </p:cNvSpPr>
          <p:nvPr>
            <p:ph type="dt" sz="half" idx="10"/>
          </p:nvPr>
        </p:nvSpPr>
        <p:spPr/>
        <p:txBody>
          <a:bodyPr/>
          <a:lstStyle/>
          <a:p>
            <a:fld id="{B5D03C76-F59D-4074-9FB1-7CEE9EEFF57F}" type="datetimeFigureOut">
              <a:rPr lang="en-GB" smtClean="0"/>
              <a:t>13/04/2021</a:t>
            </a:fld>
            <a:endParaRPr lang="en-GB"/>
          </a:p>
        </p:txBody>
      </p:sp>
      <p:sp>
        <p:nvSpPr>
          <p:cNvPr id="5" name="Footer Placeholder 4">
            <a:extLst>
              <a:ext uri="{FF2B5EF4-FFF2-40B4-BE49-F238E27FC236}">
                <a16:creationId xmlns:a16="http://schemas.microsoft.com/office/drawing/2014/main" id="{D9918EA4-BFD8-40B5-A29E-D272F5E760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C3C155-2B22-4D17-95AD-0B3C33C6F07C}"/>
              </a:ext>
            </a:extLst>
          </p:cNvPr>
          <p:cNvSpPr>
            <a:spLocks noGrp="1"/>
          </p:cNvSpPr>
          <p:nvPr>
            <p:ph type="sldNum" sz="quarter" idx="12"/>
          </p:nvPr>
        </p:nvSpPr>
        <p:spPr/>
        <p:txBody>
          <a:bodyPr/>
          <a:lstStyle/>
          <a:p>
            <a:fld id="{609F821E-4A1F-4A3B-BBB6-23E537B14D2B}" type="slidenum">
              <a:rPr lang="en-GB" smtClean="0"/>
              <a:t>‹#›</a:t>
            </a:fld>
            <a:endParaRPr lang="en-GB"/>
          </a:p>
        </p:txBody>
      </p:sp>
    </p:spTree>
    <p:extLst>
      <p:ext uri="{BB962C8B-B14F-4D97-AF65-F5344CB8AC3E}">
        <p14:creationId xmlns:p14="http://schemas.microsoft.com/office/powerpoint/2010/main" val="784678901"/>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5185-294F-4890-BD40-744C7EAE0A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FFA0F3-D8A5-4373-BC51-5D6B0E07C3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3E7DA4-F120-4973-8E5D-FA68C96BE4EA}"/>
              </a:ext>
            </a:extLst>
          </p:cNvPr>
          <p:cNvSpPr>
            <a:spLocks noGrp="1"/>
          </p:cNvSpPr>
          <p:nvPr>
            <p:ph type="dt" sz="half" idx="10"/>
          </p:nvPr>
        </p:nvSpPr>
        <p:spPr/>
        <p:txBody>
          <a:bodyPr/>
          <a:lstStyle/>
          <a:p>
            <a:fld id="{B5D03C76-F59D-4074-9FB1-7CEE9EEFF57F}" type="datetimeFigureOut">
              <a:rPr lang="en-GB" smtClean="0"/>
              <a:t>13/04/2021</a:t>
            </a:fld>
            <a:endParaRPr lang="en-GB"/>
          </a:p>
        </p:txBody>
      </p:sp>
      <p:sp>
        <p:nvSpPr>
          <p:cNvPr id="5" name="Footer Placeholder 4">
            <a:extLst>
              <a:ext uri="{FF2B5EF4-FFF2-40B4-BE49-F238E27FC236}">
                <a16:creationId xmlns:a16="http://schemas.microsoft.com/office/drawing/2014/main" id="{F2C6067C-CB21-4FA3-A876-F50521C629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D1EEC3-6808-4D98-9FD1-25855E2524C1}"/>
              </a:ext>
            </a:extLst>
          </p:cNvPr>
          <p:cNvSpPr>
            <a:spLocks noGrp="1"/>
          </p:cNvSpPr>
          <p:nvPr>
            <p:ph type="sldNum" sz="quarter" idx="12"/>
          </p:nvPr>
        </p:nvSpPr>
        <p:spPr/>
        <p:txBody>
          <a:bodyPr/>
          <a:lstStyle/>
          <a:p>
            <a:fld id="{609F821E-4A1F-4A3B-BBB6-23E537B14D2B}" type="slidenum">
              <a:rPr lang="en-GB" smtClean="0"/>
              <a:t>‹#›</a:t>
            </a:fld>
            <a:endParaRPr lang="en-GB"/>
          </a:p>
        </p:txBody>
      </p:sp>
    </p:spTree>
    <p:extLst>
      <p:ext uri="{BB962C8B-B14F-4D97-AF65-F5344CB8AC3E}">
        <p14:creationId xmlns:p14="http://schemas.microsoft.com/office/powerpoint/2010/main" val="235060085"/>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B68C-4F0C-4765-BF7B-63EADC9FA0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C282E3-4D5A-4CEB-8C5F-35A39F775A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B0E103-14C8-442B-AAB3-F0DF5B6759F0}"/>
              </a:ext>
            </a:extLst>
          </p:cNvPr>
          <p:cNvSpPr>
            <a:spLocks noGrp="1"/>
          </p:cNvSpPr>
          <p:nvPr>
            <p:ph type="dt" sz="half" idx="10"/>
          </p:nvPr>
        </p:nvSpPr>
        <p:spPr/>
        <p:txBody>
          <a:bodyPr/>
          <a:lstStyle/>
          <a:p>
            <a:fld id="{B5D03C76-F59D-4074-9FB1-7CEE9EEFF57F}" type="datetimeFigureOut">
              <a:rPr lang="en-GB" smtClean="0"/>
              <a:t>13/04/2021</a:t>
            </a:fld>
            <a:endParaRPr lang="en-GB"/>
          </a:p>
        </p:txBody>
      </p:sp>
      <p:sp>
        <p:nvSpPr>
          <p:cNvPr id="5" name="Footer Placeholder 4">
            <a:extLst>
              <a:ext uri="{FF2B5EF4-FFF2-40B4-BE49-F238E27FC236}">
                <a16:creationId xmlns:a16="http://schemas.microsoft.com/office/drawing/2014/main" id="{69D49ECC-7E6C-487E-8F1A-D9E2089CB5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7DFB12-60B5-4269-A70A-574779E48485}"/>
              </a:ext>
            </a:extLst>
          </p:cNvPr>
          <p:cNvSpPr>
            <a:spLocks noGrp="1"/>
          </p:cNvSpPr>
          <p:nvPr>
            <p:ph type="sldNum" sz="quarter" idx="12"/>
          </p:nvPr>
        </p:nvSpPr>
        <p:spPr/>
        <p:txBody>
          <a:bodyPr/>
          <a:lstStyle/>
          <a:p>
            <a:fld id="{609F821E-4A1F-4A3B-BBB6-23E537B14D2B}" type="slidenum">
              <a:rPr lang="en-GB" smtClean="0"/>
              <a:t>‹#›</a:t>
            </a:fld>
            <a:endParaRPr lang="en-GB"/>
          </a:p>
        </p:txBody>
      </p:sp>
    </p:spTree>
    <p:extLst>
      <p:ext uri="{BB962C8B-B14F-4D97-AF65-F5344CB8AC3E}">
        <p14:creationId xmlns:p14="http://schemas.microsoft.com/office/powerpoint/2010/main" val="2922910059"/>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B5FA-07C4-4F17-BD83-A6D27B7CF4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5FF496-F347-455E-A114-985DDDAD6F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5A33E9-2323-470F-9DC5-55AF399E2B0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B9358FE-50A7-44DD-8F79-896A42FEB5E5}"/>
              </a:ext>
            </a:extLst>
          </p:cNvPr>
          <p:cNvSpPr>
            <a:spLocks noGrp="1"/>
          </p:cNvSpPr>
          <p:nvPr>
            <p:ph type="dt" sz="half" idx="10"/>
          </p:nvPr>
        </p:nvSpPr>
        <p:spPr/>
        <p:txBody>
          <a:bodyPr/>
          <a:lstStyle/>
          <a:p>
            <a:fld id="{B5D03C76-F59D-4074-9FB1-7CEE9EEFF57F}" type="datetimeFigureOut">
              <a:rPr lang="en-GB" smtClean="0"/>
              <a:t>13/04/2021</a:t>
            </a:fld>
            <a:endParaRPr lang="en-GB"/>
          </a:p>
        </p:txBody>
      </p:sp>
      <p:sp>
        <p:nvSpPr>
          <p:cNvPr id="6" name="Footer Placeholder 5">
            <a:extLst>
              <a:ext uri="{FF2B5EF4-FFF2-40B4-BE49-F238E27FC236}">
                <a16:creationId xmlns:a16="http://schemas.microsoft.com/office/drawing/2014/main" id="{FC6D4412-F322-4BC9-8F16-B7BBAA0525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886852-D3B0-4BEB-A619-765AEB31DC2F}"/>
              </a:ext>
            </a:extLst>
          </p:cNvPr>
          <p:cNvSpPr>
            <a:spLocks noGrp="1"/>
          </p:cNvSpPr>
          <p:nvPr>
            <p:ph type="sldNum" sz="quarter" idx="12"/>
          </p:nvPr>
        </p:nvSpPr>
        <p:spPr/>
        <p:txBody>
          <a:bodyPr/>
          <a:lstStyle/>
          <a:p>
            <a:fld id="{609F821E-4A1F-4A3B-BBB6-23E537B14D2B}" type="slidenum">
              <a:rPr lang="en-GB" smtClean="0"/>
              <a:t>‹#›</a:t>
            </a:fld>
            <a:endParaRPr lang="en-GB"/>
          </a:p>
        </p:txBody>
      </p:sp>
    </p:spTree>
    <p:extLst>
      <p:ext uri="{BB962C8B-B14F-4D97-AF65-F5344CB8AC3E}">
        <p14:creationId xmlns:p14="http://schemas.microsoft.com/office/powerpoint/2010/main" val="771318482"/>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474B-6D52-4AD3-87B0-DB88D701DC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872E4E-EC1A-4721-8F07-AA524AF542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E4D7B9-9E0E-4929-8B21-74AF5A76E6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AA7CCF-9986-4B06-85B8-E4F0AFAA6E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746865-A56B-49AB-9B85-A331830ACD6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A2C2FB-FC90-4EFB-8AEB-FDEF58BEA1F0}"/>
              </a:ext>
            </a:extLst>
          </p:cNvPr>
          <p:cNvSpPr>
            <a:spLocks noGrp="1"/>
          </p:cNvSpPr>
          <p:nvPr>
            <p:ph type="dt" sz="half" idx="10"/>
          </p:nvPr>
        </p:nvSpPr>
        <p:spPr/>
        <p:txBody>
          <a:bodyPr/>
          <a:lstStyle/>
          <a:p>
            <a:fld id="{B5D03C76-F59D-4074-9FB1-7CEE9EEFF57F}" type="datetimeFigureOut">
              <a:rPr lang="en-GB" smtClean="0"/>
              <a:t>13/04/2021</a:t>
            </a:fld>
            <a:endParaRPr lang="en-GB"/>
          </a:p>
        </p:txBody>
      </p:sp>
      <p:sp>
        <p:nvSpPr>
          <p:cNvPr id="8" name="Footer Placeholder 7">
            <a:extLst>
              <a:ext uri="{FF2B5EF4-FFF2-40B4-BE49-F238E27FC236}">
                <a16:creationId xmlns:a16="http://schemas.microsoft.com/office/drawing/2014/main" id="{4D3B6F4E-AB1F-4EA2-802C-6BD5B5C0596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83306B-D3FE-4AB0-8676-D79BEFB984CF}"/>
              </a:ext>
            </a:extLst>
          </p:cNvPr>
          <p:cNvSpPr>
            <a:spLocks noGrp="1"/>
          </p:cNvSpPr>
          <p:nvPr>
            <p:ph type="sldNum" sz="quarter" idx="12"/>
          </p:nvPr>
        </p:nvSpPr>
        <p:spPr/>
        <p:txBody>
          <a:bodyPr/>
          <a:lstStyle/>
          <a:p>
            <a:fld id="{609F821E-4A1F-4A3B-BBB6-23E537B14D2B}" type="slidenum">
              <a:rPr lang="en-GB" smtClean="0"/>
              <a:t>‹#›</a:t>
            </a:fld>
            <a:endParaRPr lang="en-GB"/>
          </a:p>
        </p:txBody>
      </p:sp>
    </p:spTree>
    <p:extLst>
      <p:ext uri="{BB962C8B-B14F-4D97-AF65-F5344CB8AC3E}">
        <p14:creationId xmlns:p14="http://schemas.microsoft.com/office/powerpoint/2010/main" val="2644816676"/>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E24D6-7654-4AA7-864E-C7C26E26D3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DDC8D3-5CE4-4B24-8017-81D19B106101}"/>
              </a:ext>
            </a:extLst>
          </p:cNvPr>
          <p:cNvSpPr>
            <a:spLocks noGrp="1"/>
          </p:cNvSpPr>
          <p:nvPr>
            <p:ph type="dt" sz="half" idx="10"/>
          </p:nvPr>
        </p:nvSpPr>
        <p:spPr/>
        <p:txBody>
          <a:bodyPr/>
          <a:lstStyle/>
          <a:p>
            <a:fld id="{B5D03C76-F59D-4074-9FB1-7CEE9EEFF57F}" type="datetimeFigureOut">
              <a:rPr lang="en-GB" smtClean="0"/>
              <a:t>13/04/2021</a:t>
            </a:fld>
            <a:endParaRPr lang="en-GB"/>
          </a:p>
        </p:txBody>
      </p:sp>
      <p:sp>
        <p:nvSpPr>
          <p:cNvPr id="4" name="Footer Placeholder 3">
            <a:extLst>
              <a:ext uri="{FF2B5EF4-FFF2-40B4-BE49-F238E27FC236}">
                <a16:creationId xmlns:a16="http://schemas.microsoft.com/office/drawing/2014/main" id="{B78D1371-CD5F-4ED9-A27B-0702CCE42F1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DC6C35B-66F9-40E6-8245-0425D5363E15}"/>
              </a:ext>
            </a:extLst>
          </p:cNvPr>
          <p:cNvSpPr>
            <a:spLocks noGrp="1"/>
          </p:cNvSpPr>
          <p:nvPr>
            <p:ph type="sldNum" sz="quarter" idx="12"/>
          </p:nvPr>
        </p:nvSpPr>
        <p:spPr/>
        <p:txBody>
          <a:bodyPr/>
          <a:lstStyle/>
          <a:p>
            <a:fld id="{609F821E-4A1F-4A3B-BBB6-23E537B14D2B}" type="slidenum">
              <a:rPr lang="en-GB" smtClean="0"/>
              <a:t>‹#›</a:t>
            </a:fld>
            <a:endParaRPr lang="en-GB"/>
          </a:p>
        </p:txBody>
      </p:sp>
    </p:spTree>
    <p:extLst>
      <p:ext uri="{BB962C8B-B14F-4D97-AF65-F5344CB8AC3E}">
        <p14:creationId xmlns:p14="http://schemas.microsoft.com/office/powerpoint/2010/main" val="2053428381"/>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ACF70D-9C95-4F37-BD80-CECEAA5BB64B}"/>
              </a:ext>
            </a:extLst>
          </p:cNvPr>
          <p:cNvSpPr>
            <a:spLocks noGrp="1"/>
          </p:cNvSpPr>
          <p:nvPr>
            <p:ph type="dt" sz="half" idx="10"/>
          </p:nvPr>
        </p:nvSpPr>
        <p:spPr/>
        <p:txBody>
          <a:bodyPr/>
          <a:lstStyle/>
          <a:p>
            <a:fld id="{B5D03C76-F59D-4074-9FB1-7CEE9EEFF57F}" type="datetimeFigureOut">
              <a:rPr lang="en-GB" smtClean="0"/>
              <a:t>13/04/2021</a:t>
            </a:fld>
            <a:endParaRPr lang="en-GB"/>
          </a:p>
        </p:txBody>
      </p:sp>
      <p:sp>
        <p:nvSpPr>
          <p:cNvPr id="3" name="Footer Placeholder 2">
            <a:extLst>
              <a:ext uri="{FF2B5EF4-FFF2-40B4-BE49-F238E27FC236}">
                <a16:creationId xmlns:a16="http://schemas.microsoft.com/office/drawing/2014/main" id="{86A07469-17E4-463E-961D-8B69DC1D257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1940B76-12DF-4248-A695-863C32B272D6}"/>
              </a:ext>
            </a:extLst>
          </p:cNvPr>
          <p:cNvSpPr>
            <a:spLocks noGrp="1"/>
          </p:cNvSpPr>
          <p:nvPr>
            <p:ph type="sldNum" sz="quarter" idx="12"/>
          </p:nvPr>
        </p:nvSpPr>
        <p:spPr/>
        <p:txBody>
          <a:bodyPr/>
          <a:lstStyle/>
          <a:p>
            <a:fld id="{609F821E-4A1F-4A3B-BBB6-23E537B14D2B}" type="slidenum">
              <a:rPr lang="en-GB" smtClean="0"/>
              <a:t>‹#›</a:t>
            </a:fld>
            <a:endParaRPr lang="en-GB"/>
          </a:p>
        </p:txBody>
      </p:sp>
    </p:spTree>
    <p:extLst>
      <p:ext uri="{BB962C8B-B14F-4D97-AF65-F5344CB8AC3E}">
        <p14:creationId xmlns:p14="http://schemas.microsoft.com/office/powerpoint/2010/main" val="3201585338"/>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5A413-2D67-4A5B-A8C1-8DDDA93117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C665CB-B8B1-4398-B58B-E12D2F1138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DEDEBC-619F-4642-941A-C68604E173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2929A1-5925-4A4B-9DE8-049E3F2A8AA6}"/>
              </a:ext>
            </a:extLst>
          </p:cNvPr>
          <p:cNvSpPr>
            <a:spLocks noGrp="1"/>
          </p:cNvSpPr>
          <p:nvPr>
            <p:ph type="dt" sz="half" idx="10"/>
          </p:nvPr>
        </p:nvSpPr>
        <p:spPr/>
        <p:txBody>
          <a:bodyPr/>
          <a:lstStyle/>
          <a:p>
            <a:fld id="{B5D03C76-F59D-4074-9FB1-7CEE9EEFF57F}" type="datetimeFigureOut">
              <a:rPr lang="en-GB" smtClean="0"/>
              <a:t>13/04/2021</a:t>
            </a:fld>
            <a:endParaRPr lang="en-GB"/>
          </a:p>
        </p:txBody>
      </p:sp>
      <p:sp>
        <p:nvSpPr>
          <p:cNvPr id="6" name="Footer Placeholder 5">
            <a:extLst>
              <a:ext uri="{FF2B5EF4-FFF2-40B4-BE49-F238E27FC236}">
                <a16:creationId xmlns:a16="http://schemas.microsoft.com/office/drawing/2014/main" id="{E5B7A199-26D2-4CF3-9DE0-5B9C442F1B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8986F0-1EE9-4C7B-BD67-4606E9FF7FE4}"/>
              </a:ext>
            </a:extLst>
          </p:cNvPr>
          <p:cNvSpPr>
            <a:spLocks noGrp="1"/>
          </p:cNvSpPr>
          <p:nvPr>
            <p:ph type="sldNum" sz="quarter" idx="12"/>
          </p:nvPr>
        </p:nvSpPr>
        <p:spPr/>
        <p:txBody>
          <a:bodyPr/>
          <a:lstStyle/>
          <a:p>
            <a:fld id="{609F821E-4A1F-4A3B-BBB6-23E537B14D2B}" type="slidenum">
              <a:rPr lang="en-GB" smtClean="0"/>
              <a:t>‹#›</a:t>
            </a:fld>
            <a:endParaRPr lang="en-GB"/>
          </a:p>
        </p:txBody>
      </p:sp>
    </p:spTree>
    <p:extLst>
      <p:ext uri="{BB962C8B-B14F-4D97-AF65-F5344CB8AC3E}">
        <p14:creationId xmlns:p14="http://schemas.microsoft.com/office/powerpoint/2010/main" val="4254809726"/>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D7BF9-097F-4AD3-A596-4D5D7AC6B5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DFCADB-096B-47F5-A82D-7BA641F65F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BD00EE-4BB1-4879-9830-AA338441CC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91E453-FDDA-4956-B061-756C2E492A9A}"/>
              </a:ext>
            </a:extLst>
          </p:cNvPr>
          <p:cNvSpPr>
            <a:spLocks noGrp="1"/>
          </p:cNvSpPr>
          <p:nvPr>
            <p:ph type="dt" sz="half" idx="10"/>
          </p:nvPr>
        </p:nvSpPr>
        <p:spPr/>
        <p:txBody>
          <a:bodyPr/>
          <a:lstStyle/>
          <a:p>
            <a:fld id="{B5D03C76-F59D-4074-9FB1-7CEE9EEFF57F}" type="datetimeFigureOut">
              <a:rPr lang="en-GB" smtClean="0"/>
              <a:t>13/04/2021</a:t>
            </a:fld>
            <a:endParaRPr lang="en-GB"/>
          </a:p>
        </p:txBody>
      </p:sp>
      <p:sp>
        <p:nvSpPr>
          <p:cNvPr id="6" name="Footer Placeholder 5">
            <a:extLst>
              <a:ext uri="{FF2B5EF4-FFF2-40B4-BE49-F238E27FC236}">
                <a16:creationId xmlns:a16="http://schemas.microsoft.com/office/drawing/2014/main" id="{A7A4CB61-2486-4906-9ECC-990F4ADA52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1F481A-77CF-481A-8D26-D847B1C851B6}"/>
              </a:ext>
            </a:extLst>
          </p:cNvPr>
          <p:cNvSpPr>
            <a:spLocks noGrp="1"/>
          </p:cNvSpPr>
          <p:nvPr>
            <p:ph type="sldNum" sz="quarter" idx="12"/>
          </p:nvPr>
        </p:nvSpPr>
        <p:spPr/>
        <p:txBody>
          <a:bodyPr/>
          <a:lstStyle/>
          <a:p>
            <a:fld id="{609F821E-4A1F-4A3B-BBB6-23E537B14D2B}" type="slidenum">
              <a:rPr lang="en-GB" smtClean="0"/>
              <a:t>‹#›</a:t>
            </a:fld>
            <a:endParaRPr lang="en-GB"/>
          </a:p>
        </p:txBody>
      </p:sp>
    </p:spTree>
    <p:extLst>
      <p:ext uri="{BB962C8B-B14F-4D97-AF65-F5344CB8AC3E}">
        <p14:creationId xmlns:p14="http://schemas.microsoft.com/office/powerpoint/2010/main" val="2612008334"/>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ACDAD2-B7BD-439B-B245-00AF8ABD2B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B66EF5-018C-491F-9CBE-864749951F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4A7A87-6965-4B12-B6A6-6AA1C46995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03C76-F59D-4074-9FB1-7CEE9EEFF57F}" type="datetimeFigureOut">
              <a:rPr lang="en-GB" smtClean="0"/>
              <a:t>13/04/2021</a:t>
            </a:fld>
            <a:endParaRPr lang="en-GB"/>
          </a:p>
        </p:txBody>
      </p:sp>
      <p:sp>
        <p:nvSpPr>
          <p:cNvPr id="5" name="Footer Placeholder 4">
            <a:extLst>
              <a:ext uri="{FF2B5EF4-FFF2-40B4-BE49-F238E27FC236}">
                <a16:creationId xmlns:a16="http://schemas.microsoft.com/office/drawing/2014/main" id="{83A17B6B-822A-4317-961A-D66FE3E211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9C9ADBC-2C16-4FA9-B20C-176E7F959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F821E-4A1F-4A3B-BBB6-23E537B14D2B}" type="slidenum">
              <a:rPr lang="en-GB" smtClean="0"/>
              <a:t>‹#›</a:t>
            </a:fld>
            <a:endParaRPr lang="en-GB"/>
          </a:p>
        </p:txBody>
      </p:sp>
    </p:spTree>
    <p:extLst>
      <p:ext uri="{BB962C8B-B14F-4D97-AF65-F5344CB8AC3E}">
        <p14:creationId xmlns:p14="http://schemas.microsoft.com/office/powerpoint/2010/main" val="3993931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nkd.in/dasQP3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cid:image003.jpg@01D70523.E8B4DB80"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F6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E7D037-0886-4189-86D2-ACCB99C0A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344" y="177019"/>
            <a:ext cx="6314072" cy="1359173"/>
          </a:xfrm>
          <a:prstGeom prst="rect">
            <a:avLst/>
          </a:prstGeom>
        </p:spPr>
      </p:pic>
      <p:sp>
        <p:nvSpPr>
          <p:cNvPr id="4" name="Shape 87">
            <a:extLst>
              <a:ext uri="{FF2B5EF4-FFF2-40B4-BE49-F238E27FC236}">
                <a16:creationId xmlns:a16="http://schemas.microsoft.com/office/drawing/2014/main" id="{8E9BF82F-CDCB-4121-9C98-9D1E4FCBCDD7}"/>
              </a:ext>
            </a:extLst>
          </p:cNvPr>
          <p:cNvSpPr txBox="1">
            <a:spLocks noGrp="1"/>
          </p:cNvSpPr>
          <p:nvPr>
            <p:ph type="ctrTitle"/>
          </p:nvPr>
        </p:nvSpPr>
        <p:spPr>
          <a:xfrm>
            <a:off x="-44450" y="2103618"/>
            <a:ext cx="12280900" cy="2776493"/>
          </a:xfrm>
          <a:noFill/>
          <a:ln cap="flat">
            <a:solidFill>
              <a:srgbClr val="00506B">
                <a:alpha val="0"/>
              </a:srgbClr>
            </a:solidFill>
            <a:round/>
            <a:headEnd type="none" w="med" len="med"/>
            <a:tailEnd type="none" w="med" len="med"/>
          </a:ln>
        </p:spPr>
        <p:txBody>
          <a:bodyPr lIns="0" tIns="0" rIns="0" bIns="0" anchor="ctr">
            <a:normAutofit/>
          </a:bodyPr>
          <a:lstStyle/>
          <a:p>
            <a:pPr algn="ctr" eaLnBrk="1" hangingPunct="1">
              <a:spcBef>
                <a:spcPct val="0"/>
              </a:spcBef>
              <a:spcAft>
                <a:spcPct val="0"/>
              </a:spcAft>
              <a:buSzPct val="25000"/>
            </a:pPr>
            <a:r>
              <a:rPr lang="en-GB" altLang="en-US" sz="9600" dirty="0">
                <a:solidFill>
                  <a:schemeClr val="bg1"/>
                </a:solidFill>
                <a:latin typeface="Trebuchet MS" panose="020B0603020202020204" pitchFamily="34" charset="0"/>
                <a:cs typeface="Arial" panose="020B0604020202020204" pitchFamily="34" charset="0"/>
                <a:sym typeface="Trebuchet MS" panose="020B0603020202020204" pitchFamily="34" charset="0"/>
              </a:rPr>
              <a:t>Welcome</a:t>
            </a:r>
            <a:endParaRPr lang="en-GB" altLang="en-US" dirty="0">
              <a:solidFill>
                <a:schemeClr val="bg1"/>
              </a:solidFill>
              <a:latin typeface="Trebuchet MS" panose="020B0603020202020204" pitchFamily="34" charset="0"/>
              <a:cs typeface="Arial" panose="020B0604020202020204" pitchFamily="34" charset="0"/>
              <a:sym typeface="Trebuchet MS" panose="020B0603020202020204" pitchFamily="34" charset="0"/>
            </a:endParaRPr>
          </a:p>
        </p:txBody>
      </p:sp>
      <p:sp>
        <p:nvSpPr>
          <p:cNvPr id="5" name="TextBox 4">
            <a:extLst>
              <a:ext uri="{FF2B5EF4-FFF2-40B4-BE49-F238E27FC236}">
                <a16:creationId xmlns:a16="http://schemas.microsoft.com/office/drawing/2014/main" id="{3C470841-EDCA-41B8-8A54-918CB0BD1EAD}"/>
              </a:ext>
            </a:extLst>
          </p:cNvPr>
          <p:cNvSpPr txBox="1"/>
          <p:nvPr/>
        </p:nvSpPr>
        <p:spPr>
          <a:xfrm>
            <a:off x="196850" y="177019"/>
            <a:ext cx="5124447" cy="1600438"/>
          </a:xfrm>
          <a:prstGeom prst="wedgeRoundRectCallout">
            <a:avLst>
              <a:gd name="adj1" fmla="val 57046"/>
              <a:gd name="adj2" fmla="val -24561"/>
              <a:gd name="adj3" fmla="val 16667"/>
            </a:avLst>
          </a:prstGeom>
          <a:solidFill>
            <a:srgbClr val="E73E97"/>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We are the </a:t>
            </a:r>
            <a:r>
              <a:rPr kumimoji="0" lang="en-US" sz="2200" b="1" i="0" u="sng" strike="noStrike" kern="1200" cap="none" spc="0" normalizeH="0" baseline="0" noProof="0" dirty="0">
                <a:ln>
                  <a:noFill/>
                </a:ln>
                <a:solidFill>
                  <a:prstClr val="white"/>
                </a:solidFill>
                <a:effectLst/>
                <a:uLnTx/>
                <a:uFillTx/>
                <a:latin typeface="Calibri" panose="020F0502020204030204"/>
                <a:ea typeface="+mn-ea"/>
                <a:cs typeface="+mn-cs"/>
              </a:rPr>
              <a:t>Wandsworth</a:t>
            </a: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  independent champion for local people to share their views on publicly funded health and social care</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94F00CF-44EF-4117-B969-D2548FE48771}"/>
              </a:ext>
            </a:extLst>
          </p:cNvPr>
          <p:cNvSpPr txBox="1"/>
          <p:nvPr/>
        </p:nvSpPr>
        <p:spPr>
          <a:xfrm>
            <a:off x="196849" y="1871855"/>
            <a:ext cx="4883149" cy="851297"/>
          </a:xfrm>
          <a:prstGeom prst="wedgeRoundRectCallout">
            <a:avLst>
              <a:gd name="adj1" fmla="val 67320"/>
              <a:gd name="adj2" fmla="val -62814"/>
              <a:gd name="adj3" fmla="val 16667"/>
            </a:avLst>
          </a:prstGeom>
          <a:solidFill>
            <a:srgbClr val="009999"/>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4F6B"/>
                </a:solidFill>
                <a:effectLst/>
                <a:uLnTx/>
                <a:uFillTx/>
                <a:latin typeface="Calibri" panose="020F0502020204030204"/>
                <a:ea typeface="+mn-ea"/>
                <a:cs typeface="+mn-cs"/>
              </a:rPr>
              <a:t>We promote and support involvement of the public in health and social care</a:t>
            </a:r>
          </a:p>
        </p:txBody>
      </p:sp>
      <p:sp>
        <p:nvSpPr>
          <p:cNvPr id="9" name="TextBox 8">
            <a:extLst>
              <a:ext uri="{FF2B5EF4-FFF2-40B4-BE49-F238E27FC236}">
                <a16:creationId xmlns:a16="http://schemas.microsoft.com/office/drawing/2014/main" id="{F8726DBD-1560-41C4-9ABC-315A380BDABB}"/>
              </a:ext>
            </a:extLst>
          </p:cNvPr>
          <p:cNvSpPr txBox="1"/>
          <p:nvPr/>
        </p:nvSpPr>
        <p:spPr>
          <a:xfrm>
            <a:off x="257355" y="4772766"/>
            <a:ext cx="11677289" cy="1908215"/>
          </a:xfrm>
          <a:prstGeom prst="rect">
            <a:avLst/>
          </a:prstGeom>
          <a:noFill/>
        </p:spPr>
        <p:txBody>
          <a:bodyPr wrap="square">
            <a:spAutoFit/>
          </a:bodyPr>
          <a:lstStyle/>
          <a:p>
            <a:pPr marL="274638" marR="0" lvl="0" indent="-274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We will record this meeting – please turn off your camera if you don’t want to appear</a:t>
            </a:r>
          </a:p>
          <a:p>
            <a:pPr marL="274638" marR="0" lvl="0" indent="-274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Mute during presentations</a:t>
            </a:r>
          </a:p>
          <a:p>
            <a:pPr marL="274638" marR="0" lvl="0" indent="-274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Remember to unmute when its question time</a:t>
            </a:r>
          </a:p>
          <a:p>
            <a:pPr marL="274638" marR="0" lvl="0" indent="-274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Any questions can put them in the chat box</a:t>
            </a:r>
          </a:p>
          <a:p>
            <a:pPr marL="274638" marR="0" lvl="0" indent="-274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Presentations will be available after the event</a:t>
            </a:r>
            <a:b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8DE3AF3-AE2E-4148-AC7E-C0C8F64BFA9B}"/>
              </a:ext>
            </a:extLst>
          </p:cNvPr>
          <p:cNvPicPr>
            <a:picLocks noChangeAspect="1"/>
          </p:cNvPicPr>
          <p:nvPr/>
        </p:nvPicPr>
        <p:blipFill>
          <a:blip r:embed="rId4"/>
          <a:stretch>
            <a:fillRect/>
          </a:stretch>
        </p:blipFill>
        <p:spPr>
          <a:xfrm>
            <a:off x="9052535" y="5549958"/>
            <a:ext cx="809625" cy="809625"/>
          </a:xfrm>
          <a:prstGeom prst="rect">
            <a:avLst/>
          </a:prstGeom>
        </p:spPr>
      </p:pic>
      <p:pic>
        <p:nvPicPr>
          <p:cNvPr id="10" name="Picture 9">
            <a:extLst>
              <a:ext uri="{FF2B5EF4-FFF2-40B4-BE49-F238E27FC236}">
                <a16:creationId xmlns:a16="http://schemas.microsoft.com/office/drawing/2014/main" id="{44F9303C-4971-46D7-A4A3-939FF7072805}"/>
              </a:ext>
            </a:extLst>
          </p:cNvPr>
          <p:cNvPicPr>
            <a:picLocks noChangeAspect="1"/>
          </p:cNvPicPr>
          <p:nvPr/>
        </p:nvPicPr>
        <p:blipFill rotWithShape="1">
          <a:blip r:embed="rId5"/>
          <a:srcRect r="6015" b="2381"/>
          <a:stretch/>
        </p:blipFill>
        <p:spPr>
          <a:xfrm>
            <a:off x="7711371" y="5559483"/>
            <a:ext cx="966822" cy="781050"/>
          </a:xfrm>
          <a:prstGeom prst="rect">
            <a:avLst/>
          </a:prstGeom>
        </p:spPr>
      </p:pic>
      <p:pic>
        <p:nvPicPr>
          <p:cNvPr id="12" name="Picture 11">
            <a:extLst>
              <a:ext uri="{FF2B5EF4-FFF2-40B4-BE49-F238E27FC236}">
                <a16:creationId xmlns:a16="http://schemas.microsoft.com/office/drawing/2014/main" id="{20D524CF-E499-4593-8A80-F0E810CA1EDF}"/>
              </a:ext>
            </a:extLst>
          </p:cNvPr>
          <p:cNvPicPr>
            <a:picLocks noChangeAspect="1"/>
          </p:cNvPicPr>
          <p:nvPr/>
        </p:nvPicPr>
        <p:blipFill>
          <a:blip r:embed="rId6"/>
          <a:stretch>
            <a:fillRect/>
          </a:stretch>
        </p:blipFill>
        <p:spPr>
          <a:xfrm>
            <a:off x="6013054" y="5578533"/>
            <a:ext cx="1323975" cy="781050"/>
          </a:xfrm>
          <a:prstGeom prst="rect">
            <a:avLst/>
          </a:prstGeom>
        </p:spPr>
      </p:pic>
    </p:spTree>
    <p:extLst>
      <p:ext uri="{BB962C8B-B14F-4D97-AF65-F5344CB8AC3E}">
        <p14:creationId xmlns:p14="http://schemas.microsoft.com/office/powerpoint/2010/main" val="3651236180"/>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4C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79455B-260F-4A92-95A3-16070EEECE5B}"/>
              </a:ext>
            </a:extLst>
          </p:cNvPr>
          <p:cNvSpPr txBox="1"/>
          <p:nvPr/>
        </p:nvSpPr>
        <p:spPr>
          <a:xfrm>
            <a:off x="699931" y="1671481"/>
            <a:ext cx="10426411" cy="1815882"/>
          </a:xfrm>
          <a:prstGeom prst="rect">
            <a:avLst/>
          </a:prstGeom>
          <a:noFill/>
        </p:spPr>
        <p:txBody>
          <a:bodyPr wrap="square" rtlCol="0">
            <a:spAutoFit/>
          </a:bodyPr>
          <a:lstStyle/>
          <a:p>
            <a:pPr>
              <a:defRPr/>
            </a:pPr>
            <a:r>
              <a:rPr lang="en-GB" sz="4400" b="1" dirty="0">
                <a:solidFill>
                  <a:schemeClr val="bg1"/>
                </a:solidFill>
                <a:effectLst/>
              </a:rPr>
              <a:t>Healthwatch Wandsworth Priorities for the year ahead</a:t>
            </a:r>
            <a:endParaRPr lang="en-GB" sz="4400" b="1" dirty="0">
              <a:solidFill>
                <a:schemeClr val="bg1"/>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3">
            <a:extLst>
              <a:ext uri="{FF2B5EF4-FFF2-40B4-BE49-F238E27FC236}">
                <a16:creationId xmlns:a16="http://schemas.microsoft.com/office/drawing/2014/main" id="{2E2CE7E4-AB56-4B75-8506-3BD78796BA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4486" y="1643586"/>
            <a:ext cx="6153377" cy="615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274285"/>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4C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79455B-260F-4A92-95A3-16070EEECE5B}"/>
              </a:ext>
            </a:extLst>
          </p:cNvPr>
          <p:cNvSpPr txBox="1"/>
          <p:nvPr/>
        </p:nvSpPr>
        <p:spPr>
          <a:xfrm>
            <a:off x="727363" y="466650"/>
            <a:ext cx="10426411" cy="712502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1200" cap="none" spc="0" normalizeH="0" baseline="0" noProof="0" dirty="0">
                <a:ln>
                  <a:noFill/>
                </a:ln>
                <a:solidFill>
                  <a:prstClr val="white"/>
                </a:solidFill>
                <a:effectLst/>
                <a:uLnTx/>
                <a:uFillTx/>
                <a:cs typeface="Arial" panose="020B0604020202020204" pitchFamily="34" charset="0"/>
              </a:rPr>
              <a:t>We invite people to speak to us about health and social care regularly.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dirty="0">
              <a:solidFill>
                <a:prstClr val="white"/>
              </a:solidFill>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white"/>
                </a:solidFill>
                <a:cs typeface="Arial" panose="020B0604020202020204" pitchFamily="34" charset="0"/>
              </a:rPr>
              <a:t>People can contact us at any time to share their story or can leave feedback on our website.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i="0" u="none" strike="noStrike" kern="1200" cap="none" spc="0" normalizeH="0" baseline="0" noProof="0" dirty="0">
              <a:ln>
                <a:noFill/>
              </a:ln>
              <a:solidFill>
                <a:prstClr val="white"/>
              </a:solidFill>
              <a:effectLst/>
              <a:uLnTx/>
              <a:uFillTx/>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1200" cap="none" spc="0" normalizeH="0" baseline="0" noProof="0" dirty="0">
                <a:ln>
                  <a:noFill/>
                </a:ln>
                <a:solidFill>
                  <a:prstClr val="white"/>
                </a:solidFill>
                <a:effectLst/>
                <a:uLnTx/>
                <a:uFillTx/>
                <a:cs typeface="Arial" panose="020B0604020202020204" pitchFamily="34" charset="0"/>
              </a:rPr>
              <a:t>Our staff and volunteers identify what matters most to people by: </a:t>
            </a:r>
            <a:br>
              <a:rPr kumimoji="0" lang="en-GB" sz="2400" i="0" u="none" strike="noStrike" kern="1200" cap="none" spc="0" normalizeH="0" baseline="0" noProof="0" dirty="0">
                <a:ln>
                  <a:noFill/>
                </a:ln>
                <a:solidFill>
                  <a:prstClr val="white"/>
                </a:solidFill>
                <a:effectLst/>
                <a:uLnTx/>
                <a:uFillTx/>
                <a:cs typeface="Arial" panose="020B0604020202020204" pitchFamily="34" charset="0"/>
              </a:rPr>
            </a:br>
            <a:endParaRPr kumimoji="0" lang="en-GB" sz="2400" i="0" u="none" strike="noStrike" kern="1200" cap="none" spc="0" normalizeH="0" baseline="0" noProof="0" dirty="0">
              <a:ln>
                <a:noFill/>
              </a:ln>
              <a:solidFill>
                <a:prstClr val="white"/>
              </a:solidFill>
              <a:effectLst/>
              <a:uLnTx/>
              <a:uFillTx/>
              <a:cs typeface="Arial" panose="020B0604020202020204" pitchFamily="34" charset="0"/>
            </a:endParaRPr>
          </a:p>
          <a:p>
            <a:pPr marL="800100" lvl="1" indent="-342900">
              <a:spcAft>
                <a:spcPts val="600"/>
              </a:spcAft>
              <a:buFont typeface="Arial" panose="020B0604020202020204" pitchFamily="34" charset="0"/>
              <a:buChar char="•"/>
              <a:defRPr/>
            </a:pPr>
            <a:r>
              <a:rPr kumimoji="0" lang="en-GB" sz="2400" i="0" u="none" strike="noStrike" kern="1200" cap="none" spc="0" normalizeH="0" baseline="0" noProof="0" dirty="0">
                <a:ln>
                  <a:noFill/>
                </a:ln>
                <a:solidFill>
                  <a:prstClr val="white"/>
                </a:solidFill>
                <a:effectLst/>
                <a:uLnTx/>
                <a:uFillTx/>
                <a:cs typeface="Arial" panose="020B0604020202020204" pitchFamily="34" charset="0"/>
              </a:rPr>
              <a:t>Visiting services to people using the services to see how they are working.</a:t>
            </a:r>
          </a:p>
          <a:p>
            <a:pPr marL="800100" lvl="1" indent="-342900">
              <a:spcAft>
                <a:spcPts val="600"/>
              </a:spcAft>
              <a:buFont typeface="Arial" panose="020B0604020202020204" pitchFamily="34" charset="0"/>
              <a:buChar char="•"/>
              <a:defRPr/>
            </a:pPr>
            <a:r>
              <a:rPr kumimoji="0" lang="en-GB" sz="2400" i="0" u="none" strike="noStrike" kern="1200" cap="none" spc="0" normalizeH="0" baseline="0" noProof="0" dirty="0">
                <a:ln>
                  <a:noFill/>
                </a:ln>
                <a:solidFill>
                  <a:prstClr val="white"/>
                </a:solidFill>
                <a:effectLst/>
                <a:uLnTx/>
                <a:uFillTx/>
                <a:cs typeface="Arial" panose="020B0604020202020204" pitchFamily="34" charset="0"/>
              </a:rPr>
              <a:t>Running surveys and focus groups.</a:t>
            </a:r>
          </a:p>
          <a:p>
            <a:pPr marL="800100" lvl="1" indent="-342900">
              <a:spcAft>
                <a:spcPts val="600"/>
              </a:spcAft>
              <a:buFont typeface="Arial" panose="020B0604020202020204" pitchFamily="34" charset="0"/>
              <a:buChar char="•"/>
              <a:defRPr/>
            </a:pPr>
            <a:r>
              <a:rPr kumimoji="0" lang="en-GB" sz="2400" i="0" u="none" strike="noStrike" kern="1200" cap="none" spc="0" normalizeH="0" baseline="0" noProof="0" dirty="0">
                <a:ln>
                  <a:noFill/>
                </a:ln>
                <a:solidFill>
                  <a:prstClr val="white"/>
                </a:solidFill>
                <a:effectLst/>
                <a:uLnTx/>
                <a:uFillTx/>
                <a:cs typeface="Arial" panose="020B0604020202020204" pitchFamily="34" charset="0"/>
              </a:rPr>
              <a:t>Going to community events and groups and working with other organisations to hear from local people.</a:t>
            </a:r>
          </a:p>
          <a:p>
            <a:pPr marL="800100" lvl="1" indent="-342900">
              <a:spcAft>
                <a:spcPts val="600"/>
              </a:spcAft>
              <a:buFont typeface="Arial" panose="020B0604020202020204" pitchFamily="34" charset="0"/>
              <a:buChar char="•"/>
              <a:defRPr/>
            </a:pPr>
            <a:r>
              <a:rPr kumimoji="0" lang="en-GB" sz="2400" i="0" u="none" strike="noStrike" kern="1200" cap="none" spc="0" normalizeH="0" baseline="0" noProof="0" dirty="0">
                <a:ln>
                  <a:noFill/>
                </a:ln>
                <a:solidFill>
                  <a:prstClr val="white"/>
                </a:solidFill>
                <a:effectLst/>
                <a:uLnTx/>
                <a:uFillTx/>
                <a:cs typeface="Arial" panose="020B0604020202020204" pitchFamily="34" charset="0"/>
              </a:rPr>
              <a:t>Hosting our own free public events.</a:t>
            </a:r>
          </a:p>
          <a:p>
            <a:pPr marL="800100" lvl="1" indent="-342900">
              <a:spcAft>
                <a:spcPts val="600"/>
              </a:spcAft>
              <a:buFont typeface="Arial" panose="020B0604020202020204" pitchFamily="34" charset="0"/>
              <a:buChar char="•"/>
              <a:defRPr/>
            </a:pPr>
            <a:r>
              <a:rPr kumimoji="0" lang="en-GB" sz="2400" i="0" u="none" strike="noStrike" kern="1200" cap="none" spc="0" normalizeH="0" baseline="0" noProof="0" dirty="0">
                <a:ln>
                  <a:noFill/>
                </a:ln>
                <a:solidFill>
                  <a:prstClr val="white"/>
                </a:solidFill>
                <a:effectLst/>
                <a:uLnTx/>
                <a:uFillTx/>
                <a:cs typeface="Arial" panose="020B0604020202020204" pitchFamily="34" charset="0"/>
              </a:rPr>
              <a:t>Reporting and presenting local people’s views.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46560940"/>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94C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79455B-260F-4A92-95A3-16070EEECE5B}"/>
              </a:ext>
            </a:extLst>
          </p:cNvPr>
          <p:cNvSpPr txBox="1"/>
          <p:nvPr/>
        </p:nvSpPr>
        <p:spPr>
          <a:xfrm>
            <a:off x="727363" y="466650"/>
            <a:ext cx="10426411" cy="5570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cs typeface="Arial" panose="020B0604020202020204" pitchFamily="34" charset="0"/>
              </a:rPr>
              <a:t>Since April 2020 we have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rPr>
              <a:t>• Surveyed local people about their experiences of accessing health and social care and managing during the pandemic.</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rPr>
            </a:br>
            <a:r>
              <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rPr>
              <a:t>• We worked with Voicing Views and Talk Wandsworth NHS services to see how virtual ‘wellbeing workshops’ can be run and relevant to groups in the community during this time.</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rPr>
            </a:br>
            <a:r>
              <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rPr>
              <a:t>•</a:t>
            </a:r>
            <a:r>
              <a:rPr lang="en-GB" sz="2400" dirty="0">
                <a:solidFill>
                  <a:prstClr val="white"/>
                </a:solidFill>
                <a:cs typeface="Arial" panose="020B0604020202020204" pitchFamily="34" charset="0"/>
              </a:rPr>
              <a:t> </a:t>
            </a:r>
            <a:r>
              <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rPr>
              <a:t>We worked with the CCG to hear experiences of digital and telephone appointments, including focused interviews with elderly residents, people with learning disabilities and people with autism. Over 500 people took part.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16712585"/>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4C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79455B-260F-4A92-95A3-16070EEECE5B}"/>
              </a:ext>
            </a:extLst>
          </p:cNvPr>
          <p:cNvSpPr txBox="1"/>
          <p:nvPr/>
        </p:nvSpPr>
        <p:spPr>
          <a:xfrm>
            <a:off x="778163" y="964490"/>
            <a:ext cx="10426411"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rPr>
              <a:t>•</a:t>
            </a:r>
            <a:r>
              <a:rPr lang="en-GB" sz="2400" dirty="0">
                <a:solidFill>
                  <a:prstClr val="white"/>
                </a:solidFill>
                <a:cs typeface="Arial" panose="020B0604020202020204" pitchFamily="34" charset="0"/>
              </a:rPr>
              <a:t> W</a:t>
            </a:r>
            <a:r>
              <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rPr>
              <a:t>e worked with the CCG to gain feedback from care home staff and 129 people took part.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rPr>
              <a:t>• We took part in national work to understand experiences of hospital discharge.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rPr>
              <a:t>• We held a public Assembly meeting about health inequalities in September, our first assembly 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rPr>
              <a:t>•</a:t>
            </a:r>
            <a:r>
              <a:rPr lang="en-GB" sz="2400" dirty="0">
                <a:solidFill>
                  <a:prstClr val="white"/>
                </a:solidFill>
                <a:cs typeface="Arial" panose="020B0604020202020204" pitchFamily="34" charset="0"/>
              </a:rPr>
              <a:t> </a:t>
            </a:r>
            <a:r>
              <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rPr>
              <a:t>We launched a survey to understand experiences of new parents trying to access mental health support services in the last 12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10259153"/>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79455B-260F-4A92-95A3-16070EEECE5B}"/>
              </a:ext>
            </a:extLst>
          </p:cNvPr>
          <p:cNvSpPr txBox="1"/>
          <p:nvPr/>
        </p:nvSpPr>
        <p:spPr>
          <a:xfrm>
            <a:off x="727363" y="466650"/>
            <a:ext cx="10426411" cy="4708981"/>
          </a:xfrm>
          <a:prstGeom prst="rect">
            <a:avLst/>
          </a:prstGeom>
          <a:noFill/>
        </p:spPr>
        <p:txBody>
          <a:bodyPr wrap="square" rtlCol="0">
            <a:spAutoFit/>
          </a:bodyPr>
          <a:lstStyle/>
          <a:p>
            <a:pPr>
              <a:defRPr/>
            </a:pPr>
            <a:r>
              <a:rPr lang="en-GB" sz="4400" b="1" dirty="0">
                <a:solidFill>
                  <a:prstClr val="white"/>
                </a:solidFill>
                <a:cs typeface="Arial" panose="020B0604020202020204" pitchFamily="34" charset="0"/>
              </a:rPr>
              <a:t>What next? Priorities for 2021</a:t>
            </a: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2400" dirty="0">
                <a:solidFill>
                  <a:prstClr val="white"/>
                </a:solidFill>
                <a:cs typeface="Arial" panose="020B0604020202020204" pitchFamily="34" charset="0"/>
              </a:rPr>
              <a:t>To decide where we focus next:</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rPr>
              <a:t>We look at all of the experiences people have shared over the year throughout our work</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solidFill>
                  <a:prstClr val="white"/>
                </a:solidFill>
                <a:cs typeface="Arial" panose="020B0604020202020204" pitchFamily="34" charset="0"/>
              </a:rPr>
              <a:t>We ask people about recent experiences and what is important to them in a survey (currently open)</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rPr>
              <a:t>We gather information about what the health and care system will be working on and </a:t>
            </a:r>
            <a:r>
              <a:rPr lang="en-GB" sz="2400" dirty="0">
                <a:solidFill>
                  <a:prstClr val="white"/>
                </a:solidFill>
                <a:cs typeface="Arial" panose="020B0604020202020204" pitchFamily="34" charset="0"/>
              </a:rPr>
              <a:t>look at other information about the local and national picture</a:t>
            </a:r>
            <a:endPar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22053971"/>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79455B-260F-4A92-95A3-16070EEECE5B}"/>
              </a:ext>
            </a:extLst>
          </p:cNvPr>
          <p:cNvSpPr txBox="1"/>
          <p:nvPr/>
        </p:nvSpPr>
        <p:spPr>
          <a:xfrm>
            <a:off x="727363" y="466650"/>
            <a:ext cx="10426411" cy="6801862"/>
          </a:xfrm>
          <a:prstGeom prst="rect">
            <a:avLst/>
          </a:prstGeom>
          <a:noFill/>
        </p:spPr>
        <p:txBody>
          <a:bodyPr wrap="square" rtlCol="0">
            <a:spAutoFit/>
          </a:bodyPr>
          <a:lstStyle/>
          <a:p>
            <a:pPr>
              <a:defRPr/>
            </a:pPr>
            <a:r>
              <a:rPr lang="en-GB" sz="4400" b="1" dirty="0">
                <a:solidFill>
                  <a:prstClr val="white"/>
                </a:solidFill>
                <a:cs typeface="Arial" panose="020B0604020202020204" pitchFamily="34" charset="0"/>
              </a:rPr>
              <a:t>What next? Priorities for 2021</a:t>
            </a: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2400" dirty="0">
                <a:solidFill>
                  <a:prstClr val="white"/>
                </a:solidFill>
                <a:cs typeface="Arial" panose="020B0604020202020204" pitchFamily="34" charset="0"/>
              </a:rPr>
              <a:t>So far, the following are emerging themes we will choose from:</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solidFill>
                  <a:prstClr val="white"/>
                </a:solidFill>
                <a:cs typeface="Arial" panose="020B0604020202020204" pitchFamily="34" charset="0"/>
              </a:rPr>
              <a:t>Consistency of </a:t>
            </a:r>
            <a:r>
              <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rPr>
              <a:t>communications and understandable information</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solidFill>
                  <a:prstClr val="white"/>
                </a:solidFill>
                <a:cs typeface="Arial" panose="020B0604020202020204" pitchFamily="34" charset="0"/>
              </a:rPr>
              <a:t>Communications between services and centralised access, esp. appointments and support for carers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solidFill>
                  <a:prstClr val="white"/>
                </a:solidFill>
                <a:cs typeface="Arial" panose="020B0604020202020204" pitchFamily="34" charset="0"/>
              </a:rPr>
              <a:t>Use of digital technology or remote appointments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solidFill>
                  <a:prstClr val="white"/>
                </a:solidFill>
                <a:cs typeface="Arial" panose="020B0604020202020204" pitchFamily="34" charset="0"/>
              </a:rPr>
              <a:t>Hospital discharges – esp. regarding communication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rPr>
              <a:t>Carers – supporting people with additional needs, adapting to remote services, mental health.</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rPr>
              <a:t>Impact on mental health, NHS support or support from family and friends (especially dementia and LD)</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ea typeface="+mn-ea"/>
                <a:cs typeface="Arial" panose="020B0604020202020204" pitchFamily="34" charset="0"/>
              </a:rPr>
              <a:t>Re-establishing services and lifestyles, access to services and appointments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63993517"/>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79455B-260F-4A92-95A3-16070EEECE5B}"/>
              </a:ext>
            </a:extLst>
          </p:cNvPr>
          <p:cNvSpPr txBox="1"/>
          <p:nvPr/>
        </p:nvSpPr>
        <p:spPr>
          <a:xfrm>
            <a:off x="727363" y="466650"/>
            <a:ext cx="10426411" cy="7540526"/>
          </a:xfrm>
          <a:prstGeom prst="rect">
            <a:avLst/>
          </a:prstGeom>
          <a:noFill/>
        </p:spPr>
        <p:txBody>
          <a:bodyPr wrap="square" rtlCol="0">
            <a:spAutoFit/>
          </a:bodyPr>
          <a:lstStyle/>
          <a:p>
            <a:pPr>
              <a:defRPr/>
            </a:pPr>
            <a:r>
              <a:rPr lang="en-GB" sz="4400" b="1" dirty="0">
                <a:solidFill>
                  <a:prstClr val="white"/>
                </a:solidFill>
                <a:cs typeface="Arial" panose="020B0604020202020204" pitchFamily="34" charset="0"/>
              </a:rPr>
              <a:t>What do you think</a:t>
            </a: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1200"/>
              </a:spcAft>
              <a:buClrTx/>
              <a:buSzTx/>
              <a:buFontTx/>
              <a:buAutoNum type="arabicPeriod"/>
              <a:tabLst/>
              <a:defRPr/>
            </a:pPr>
            <a:r>
              <a:rPr lang="en-GB" sz="2400" dirty="0">
                <a:solidFill>
                  <a:prstClr val="white"/>
                </a:solidFill>
                <a:cs typeface="Arial" panose="020B0604020202020204" pitchFamily="34" charset="0"/>
              </a:rPr>
              <a:t>Quick poll </a:t>
            </a:r>
          </a:p>
          <a:p>
            <a:pPr marL="457200" marR="0" lvl="0" indent="-457200" algn="l" defTabSz="914400" rtl="0" eaLnBrk="1" fontAlgn="auto" latinLnBrk="0" hangingPunct="1">
              <a:lnSpc>
                <a:spcPct val="100000"/>
              </a:lnSpc>
              <a:spcBef>
                <a:spcPts val="0"/>
              </a:spcBef>
              <a:spcAft>
                <a:spcPts val="1200"/>
              </a:spcAft>
              <a:buClrTx/>
              <a:buSzTx/>
              <a:buFontTx/>
              <a:buAutoNum type="arabicPeriod"/>
              <a:tabLst/>
              <a:defRPr/>
            </a:pPr>
            <a:endParaRPr lang="en-GB" sz="2400" dirty="0">
              <a:solidFill>
                <a:prstClr val="white"/>
              </a:solidFill>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1200"/>
              </a:spcAft>
              <a:buClrTx/>
              <a:buSzTx/>
              <a:buFontTx/>
              <a:buAutoNum type="arabicPeriod"/>
              <a:tabLst/>
              <a:defRPr/>
            </a:pPr>
            <a:r>
              <a:rPr lang="en-GB" sz="2400" dirty="0">
                <a:solidFill>
                  <a:prstClr val="white"/>
                </a:solidFill>
                <a:cs typeface="Arial" panose="020B0604020202020204" pitchFamily="34" charset="0"/>
              </a:rPr>
              <a:t>Complete our survey – if you can spare 10 – 15 minutes to share your experiences of managing your health and care during the coronavirus pandemic and what is important to you in 2021 (also a chance to win £100 shopping voucher!)</a:t>
            </a:r>
          </a:p>
          <a:p>
            <a:pPr marR="0" lvl="0" algn="l" defTabSz="914400" rtl="0" eaLnBrk="1" fontAlgn="auto" latinLnBrk="0" hangingPunct="1">
              <a:lnSpc>
                <a:spcPct val="100000"/>
              </a:lnSpc>
              <a:spcBef>
                <a:spcPts val="0"/>
              </a:spcBef>
              <a:spcAft>
                <a:spcPts val="1200"/>
              </a:spcAft>
              <a:buClrTx/>
              <a:buSzTx/>
              <a:tabLst/>
              <a:defRPr/>
            </a:pPr>
            <a:r>
              <a:rPr lang="en-GB" sz="2400" dirty="0">
                <a:solidFill>
                  <a:prstClr val="white"/>
                </a:solidFill>
                <a:cs typeface="Arial" panose="020B0604020202020204" pitchFamily="34" charset="0"/>
              </a:rPr>
              <a:t>     </a:t>
            </a:r>
            <a:br>
              <a:rPr lang="en-GB" sz="2400" dirty="0">
                <a:solidFill>
                  <a:prstClr val="white"/>
                </a:solidFill>
                <a:cs typeface="Arial" panose="020B0604020202020204" pitchFamily="34" charset="0"/>
              </a:rPr>
            </a:br>
            <a:r>
              <a:rPr lang="en-GB" sz="2400" dirty="0">
                <a:solidFill>
                  <a:prstClr val="white"/>
                </a:solidFill>
                <a:cs typeface="Arial" panose="020B0604020202020204" pitchFamily="34" charset="0"/>
              </a:rPr>
              <a:t>      Scan this code with your phone </a:t>
            </a:r>
          </a:p>
          <a:p>
            <a:pPr marR="0" lvl="0" algn="l" defTabSz="914400" rtl="0" eaLnBrk="1" fontAlgn="auto" latinLnBrk="0" hangingPunct="1">
              <a:lnSpc>
                <a:spcPct val="100000"/>
              </a:lnSpc>
              <a:spcBef>
                <a:spcPts val="0"/>
              </a:spcBef>
              <a:spcAft>
                <a:spcPts val="1200"/>
              </a:spcAft>
              <a:buClrTx/>
              <a:buSzTx/>
              <a:tabLst/>
              <a:defRPr/>
            </a:pPr>
            <a:endParaRPr lang="en-GB" sz="2400" dirty="0">
              <a:solidFill>
                <a:prstClr val="white"/>
              </a:solidFill>
              <a:cs typeface="Arial" panose="020B0604020202020204" pitchFamily="34" charset="0"/>
            </a:endParaRPr>
          </a:p>
          <a:p>
            <a:pPr marR="0" lvl="0" algn="l" defTabSz="914400" rtl="0" eaLnBrk="1" fontAlgn="auto" latinLnBrk="0" hangingPunct="1">
              <a:lnSpc>
                <a:spcPct val="100000"/>
              </a:lnSpc>
              <a:spcBef>
                <a:spcPts val="0"/>
              </a:spcBef>
              <a:spcAft>
                <a:spcPts val="1200"/>
              </a:spcAft>
              <a:buClrTx/>
              <a:buSzTx/>
              <a:tabLst/>
              <a:defRPr/>
            </a:pPr>
            <a:r>
              <a:rPr lang="en-GB" sz="2400" dirty="0">
                <a:solidFill>
                  <a:prstClr val="white"/>
                </a:solidFill>
                <a:cs typeface="Arial" panose="020B0604020202020204" pitchFamily="34" charset="0"/>
              </a:rPr>
              <a:t>     </a:t>
            </a:r>
            <a:br>
              <a:rPr lang="en-GB" sz="2400" dirty="0">
                <a:solidFill>
                  <a:prstClr val="white"/>
                </a:solidFill>
                <a:cs typeface="Arial" panose="020B0604020202020204" pitchFamily="34" charset="0"/>
              </a:rPr>
            </a:br>
            <a:r>
              <a:rPr lang="en-GB" sz="2400" dirty="0">
                <a:solidFill>
                  <a:prstClr val="white"/>
                </a:solidFill>
                <a:cs typeface="Arial" panose="020B0604020202020204" pitchFamily="34" charset="0"/>
              </a:rPr>
              <a:t>      Or type in this weblink: www.smartsurvey.co.uk/s/CV2Assembly</a:t>
            </a:r>
          </a:p>
          <a:p>
            <a:pPr marR="0" lvl="0" algn="l" defTabSz="914400" rtl="0" eaLnBrk="1" fontAlgn="auto" latinLnBrk="0" hangingPunct="1">
              <a:lnSpc>
                <a:spcPct val="100000"/>
              </a:lnSpc>
              <a:spcBef>
                <a:spcPts val="0"/>
              </a:spcBef>
              <a:spcAft>
                <a:spcPts val="1200"/>
              </a:spcAft>
              <a:buClrTx/>
              <a:buSzTx/>
              <a:tabLst/>
              <a:defRPr/>
            </a:pPr>
            <a:endParaRPr lang="en-GB" sz="2400" dirty="0">
              <a:solidFill>
                <a:prstClr val="white"/>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1200"/>
              </a:spcAft>
              <a:buClrTx/>
              <a:buSzTx/>
              <a:buFontTx/>
              <a:buAutoNum type="arabicPeriod"/>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026" name="Picture 2">
            <a:extLst>
              <a:ext uri="{FF2B5EF4-FFF2-40B4-BE49-F238E27FC236}">
                <a16:creationId xmlns:a16="http://schemas.microsoft.com/office/drawing/2014/main" id="{911F9FFA-5CB9-44DF-B818-F84A44016C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79" t="9680" r="8560" b="11120"/>
          <a:stretch/>
        </p:blipFill>
        <p:spPr bwMode="auto">
          <a:xfrm>
            <a:off x="6096000" y="4181777"/>
            <a:ext cx="1527048" cy="150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871249"/>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4C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79455B-260F-4A92-95A3-16070EEECE5B}"/>
              </a:ext>
            </a:extLst>
          </p:cNvPr>
          <p:cNvSpPr txBox="1"/>
          <p:nvPr/>
        </p:nvSpPr>
        <p:spPr>
          <a:xfrm>
            <a:off x="474563" y="466650"/>
            <a:ext cx="10679212" cy="7048083"/>
          </a:xfrm>
          <a:prstGeom prst="rect">
            <a:avLst/>
          </a:prstGeom>
          <a:noFill/>
        </p:spPr>
        <p:txBody>
          <a:bodyPr wrap="square" rtlCol="0">
            <a:spAutoFit/>
          </a:bodyPr>
          <a:lstStyle/>
          <a:p>
            <a:pPr lvl="0">
              <a:defRPr/>
            </a:pPr>
            <a:r>
              <a:rPr lang="en-GB" sz="4400" b="1" dirty="0">
                <a:solidFill>
                  <a:prstClr val="white"/>
                </a:solidFill>
                <a:cs typeface="Arial" panose="020B0604020202020204" pitchFamily="34" charset="0"/>
              </a:rPr>
              <a:t>Discussion sessions</a:t>
            </a:r>
          </a:p>
          <a:p>
            <a:pPr marL="342900" lvl="0" indent="-342900">
              <a:buFont typeface="Arial" panose="020B0604020202020204" pitchFamily="34" charset="0"/>
              <a:buChar char="•"/>
              <a:defRPr/>
            </a:pPr>
            <a:endParaRPr lang="en-GB" sz="2400" dirty="0">
              <a:solidFill>
                <a:prstClr val="white"/>
              </a:solidFill>
              <a:cs typeface="Arial" panose="020B0604020202020204" pitchFamily="34" charset="0"/>
            </a:endParaRPr>
          </a:p>
          <a:p>
            <a:pPr marL="342900" lvl="0" indent="-342900">
              <a:buFont typeface="Arial" panose="020B0604020202020204" pitchFamily="34" charset="0"/>
              <a:buChar char="•"/>
              <a:defRPr/>
            </a:pPr>
            <a:r>
              <a:rPr lang="en-GB" sz="2400" dirty="0">
                <a:solidFill>
                  <a:prstClr val="white"/>
                </a:solidFill>
                <a:cs typeface="Arial" panose="020B0604020202020204" pitchFamily="34" charset="0"/>
              </a:rPr>
              <a:t>We will arrange for everyone to be in a group to </a:t>
            </a:r>
            <a:r>
              <a:rPr lang="en-GB" sz="2400" b="1" dirty="0">
                <a:solidFill>
                  <a:prstClr val="white"/>
                </a:solidFill>
                <a:cs typeface="Arial" panose="020B0604020202020204" pitchFamily="34" charset="0"/>
              </a:rPr>
              <a:t>discuss each of the 3 topics</a:t>
            </a:r>
            <a:r>
              <a:rPr lang="en-GB" sz="2400" dirty="0">
                <a:solidFill>
                  <a:prstClr val="white"/>
                </a:solidFill>
                <a:cs typeface="Arial" panose="020B0604020202020204" pitchFamily="34" charset="0"/>
              </a:rPr>
              <a:t>.</a:t>
            </a:r>
            <a:br>
              <a:rPr lang="en-GB" sz="2400" dirty="0">
                <a:solidFill>
                  <a:prstClr val="white"/>
                </a:solidFill>
                <a:cs typeface="Arial" panose="020B0604020202020204" pitchFamily="34" charset="0"/>
              </a:rPr>
            </a:br>
            <a:endParaRPr lang="en-GB" sz="2400" dirty="0">
              <a:solidFill>
                <a:prstClr val="white"/>
              </a:solidFill>
              <a:cs typeface="Arial" panose="020B0604020202020204" pitchFamily="34" charset="0"/>
            </a:endParaRPr>
          </a:p>
          <a:p>
            <a:pPr marL="342900" lvl="0" indent="-342900">
              <a:buFont typeface="Arial" panose="020B0604020202020204" pitchFamily="34" charset="0"/>
              <a:buChar char="•"/>
              <a:defRPr/>
            </a:pPr>
            <a:r>
              <a:rPr lang="en-GB" sz="2400" dirty="0">
                <a:solidFill>
                  <a:prstClr val="white"/>
                </a:solidFill>
                <a:cs typeface="Arial" panose="020B0604020202020204" pitchFamily="34" charset="0"/>
              </a:rPr>
              <a:t>To make this as easy as possible for us and you to manage, we will put people into ‘virtual rooms in groups’. </a:t>
            </a:r>
          </a:p>
          <a:p>
            <a:pPr lvl="0">
              <a:defRPr/>
            </a:pPr>
            <a:endParaRPr lang="en-GB" sz="2400" dirty="0">
              <a:solidFill>
                <a:prstClr val="white"/>
              </a:solidFill>
              <a:cs typeface="Arial" panose="020B0604020202020204" pitchFamily="34" charset="0"/>
            </a:endParaRPr>
          </a:p>
          <a:p>
            <a:pPr marL="342900" lvl="0" indent="-342900">
              <a:buFont typeface="Arial" panose="020B0604020202020204" pitchFamily="34" charset="0"/>
              <a:buChar char="•"/>
              <a:defRPr/>
            </a:pPr>
            <a:r>
              <a:rPr lang="en-GB" sz="2400" dirty="0">
                <a:solidFill>
                  <a:prstClr val="white"/>
                </a:solidFill>
                <a:cs typeface="Arial" panose="020B0604020202020204" pitchFamily="34" charset="0"/>
              </a:rPr>
              <a:t>The presenters/facilitators for each topic will spend a 25 minute session with each group.</a:t>
            </a:r>
          </a:p>
          <a:p>
            <a:pPr marL="342900" lvl="0" indent="-342900">
              <a:buFont typeface="Arial" panose="020B0604020202020204" pitchFamily="34" charset="0"/>
              <a:buChar char="•"/>
              <a:defRPr/>
            </a:pPr>
            <a:endParaRPr lang="en-GB" sz="2400" dirty="0">
              <a:solidFill>
                <a:prstClr val="white"/>
              </a:solidFill>
              <a:cs typeface="Arial" panose="020B0604020202020204" pitchFamily="34" charset="0"/>
            </a:endParaRPr>
          </a:p>
          <a:p>
            <a:pPr marL="342900" lvl="0" indent="-342900">
              <a:buFont typeface="Arial" panose="020B0604020202020204" pitchFamily="34" charset="0"/>
              <a:buChar char="•"/>
              <a:defRPr/>
            </a:pPr>
            <a:r>
              <a:rPr lang="en-GB" sz="2400" dirty="0">
                <a:solidFill>
                  <a:prstClr val="white"/>
                </a:solidFill>
                <a:cs typeface="Arial" panose="020B0604020202020204" pitchFamily="34" charset="0"/>
              </a:rPr>
              <a:t>After each session the presenter/facilitator will change group. </a:t>
            </a:r>
          </a:p>
          <a:p>
            <a:pPr lvl="0">
              <a:defRPr/>
            </a:pPr>
            <a:endParaRPr lang="en-GB" sz="2400" dirty="0">
              <a:solidFill>
                <a:prstClr val="white"/>
              </a:solidFill>
              <a:cs typeface="Arial" panose="020B0604020202020204" pitchFamily="34" charset="0"/>
            </a:endParaRPr>
          </a:p>
          <a:p>
            <a:pPr marL="342900" lvl="0" indent="-342900">
              <a:buFont typeface="Arial" panose="020B0604020202020204" pitchFamily="34" charset="0"/>
              <a:buChar char="•"/>
              <a:defRPr/>
            </a:pPr>
            <a:r>
              <a:rPr lang="en-GB" sz="2400" b="1" dirty="0">
                <a:solidFill>
                  <a:prstClr val="white"/>
                </a:solidFill>
                <a:cs typeface="Arial" panose="020B0604020202020204" pitchFamily="34" charset="0"/>
              </a:rPr>
              <a:t>If you want to take a break, put yourself on mute/turn off your camera </a:t>
            </a:r>
            <a:r>
              <a:rPr lang="en-GB" sz="2400" dirty="0">
                <a:solidFill>
                  <a:prstClr val="white"/>
                </a:solidFill>
                <a:cs typeface="Arial" panose="020B0604020202020204" pitchFamily="34" charset="0"/>
              </a:rPr>
              <a:t>and </a:t>
            </a:r>
            <a:r>
              <a:rPr lang="en-GB" sz="2400" b="1" dirty="0">
                <a:solidFill>
                  <a:prstClr val="white"/>
                </a:solidFill>
                <a:cs typeface="Arial" panose="020B0604020202020204" pitchFamily="34" charset="0"/>
              </a:rPr>
              <a:t>look out for when the next presenter arrives </a:t>
            </a:r>
            <a:r>
              <a:rPr lang="en-GB" sz="2400" dirty="0">
                <a:solidFill>
                  <a:prstClr val="white"/>
                </a:solidFill>
                <a:cs typeface="Arial" panose="020B0604020202020204" pitchFamily="34" charset="0"/>
              </a:rPr>
              <a:t>for the next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i="0" u="none" strike="noStrike" kern="1200" cap="none" spc="0" normalizeH="0" baseline="0" noProof="0" dirty="0">
              <a:ln>
                <a:noFill/>
              </a:ln>
              <a:solidFill>
                <a:prstClr val="white"/>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4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endParaRPr kumimoji="0" lang="en-GB" sz="24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6766334"/>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94C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79455B-260F-4A92-95A3-16070EEECE5B}"/>
              </a:ext>
            </a:extLst>
          </p:cNvPr>
          <p:cNvSpPr txBox="1"/>
          <p:nvPr/>
        </p:nvSpPr>
        <p:spPr>
          <a:xfrm>
            <a:off x="474563" y="466650"/>
            <a:ext cx="10679212" cy="2246769"/>
          </a:xfrm>
          <a:prstGeom prst="rect">
            <a:avLst/>
          </a:prstGeom>
          <a:noFill/>
        </p:spPr>
        <p:txBody>
          <a:bodyPr wrap="square" rtlCol="0">
            <a:spAutoFit/>
          </a:bodyPr>
          <a:lstStyle/>
          <a:p>
            <a:pPr lvl="0">
              <a:defRPr/>
            </a:pPr>
            <a:r>
              <a:rPr lang="en-GB" sz="4400" b="1" dirty="0">
                <a:solidFill>
                  <a:prstClr val="white"/>
                </a:solidFill>
                <a:cs typeface="Arial" panose="020B0604020202020204" pitchFamily="34" charset="0"/>
              </a:rPr>
              <a:t>Break time</a:t>
            </a:r>
            <a:endParaRPr lang="en-GB" sz="2400" dirty="0">
              <a:solidFill>
                <a:prstClr val="white"/>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i="0" u="none" strike="noStrike" kern="1200" cap="none" spc="0" normalizeH="0" baseline="0" noProof="0" dirty="0">
              <a:ln>
                <a:noFill/>
              </a:ln>
              <a:solidFill>
                <a:prstClr val="white"/>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4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endParaRPr kumimoji="0" lang="en-GB" sz="24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3" name="Picture 2" descr="Coffee on a white cup on a wooden table">
            <a:extLst>
              <a:ext uri="{FF2B5EF4-FFF2-40B4-BE49-F238E27FC236}">
                <a16:creationId xmlns:a16="http://schemas.microsoft.com/office/drawing/2014/main" id="{E7222E5E-23B1-4E3B-8025-A0D0E584B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211" y="1874738"/>
            <a:ext cx="5157215" cy="3857678"/>
          </a:xfrm>
          <a:prstGeom prst="rect">
            <a:avLst/>
          </a:prstGeom>
        </p:spPr>
      </p:pic>
    </p:spTree>
    <p:extLst>
      <p:ext uri="{BB962C8B-B14F-4D97-AF65-F5344CB8AC3E}">
        <p14:creationId xmlns:p14="http://schemas.microsoft.com/office/powerpoint/2010/main" val="4277526049"/>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4C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79455B-260F-4A92-95A3-16070EEECE5B}"/>
              </a:ext>
            </a:extLst>
          </p:cNvPr>
          <p:cNvSpPr txBox="1"/>
          <p:nvPr/>
        </p:nvSpPr>
        <p:spPr>
          <a:xfrm>
            <a:off x="492851" y="572459"/>
            <a:ext cx="8879749" cy="6801862"/>
          </a:xfrm>
          <a:prstGeom prst="rect">
            <a:avLst/>
          </a:prstGeom>
          <a:noFill/>
        </p:spPr>
        <p:txBody>
          <a:bodyPr wrap="square" rtlCol="0">
            <a:spAutoFit/>
          </a:bodyPr>
          <a:lstStyle/>
          <a:p>
            <a:r>
              <a:rPr lang="en-GB" sz="2800" b="1" dirty="0">
                <a:solidFill>
                  <a:schemeClr val="bg1"/>
                </a:solidFill>
                <a:effectLst/>
              </a:rPr>
              <a:t>1. Your experiences </a:t>
            </a:r>
            <a:r>
              <a:rPr lang="en-GB" sz="2800" b="1" dirty="0">
                <a:solidFill>
                  <a:schemeClr val="bg1"/>
                </a:solidFill>
              </a:rPr>
              <a:t>of managing health and care</a:t>
            </a:r>
          </a:p>
          <a:p>
            <a:r>
              <a:rPr lang="en-GB" sz="2400" i="1" dirty="0">
                <a:solidFill>
                  <a:schemeClr val="bg1"/>
                </a:solidFill>
                <a:effectLst/>
              </a:rPr>
              <a:t>Delia Fitzsimmons and Elena Ahmed, Healthwatch Wandsworth</a:t>
            </a:r>
          </a:p>
          <a:p>
            <a:br>
              <a:rPr lang="en-GB" sz="2800" i="1" dirty="0">
                <a:solidFill>
                  <a:schemeClr val="bg1"/>
                </a:solidFill>
                <a:effectLst/>
              </a:rPr>
            </a:br>
            <a:r>
              <a:rPr lang="en-GB" sz="2800" b="1" dirty="0">
                <a:solidFill>
                  <a:schemeClr val="bg1"/>
                </a:solidFill>
                <a:effectLst/>
              </a:rPr>
              <a:t>2. Working with Communities in Wandsworth </a:t>
            </a:r>
            <a:br>
              <a:rPr lang="en-GB" sz="2800" dirty="0">
                <a:solidFill>
                  <a:schemeClr val="bg1"/>
                </a:solidFill>
                <a:effectLst/>
              </a:rPr>
            </a:br>
            <a:r>
              <a:rPr lang="en-GB" sz="2400" i="1" dirty="0">
                <a:solidFill>
                  <a:schemeClr val="bg1"/>
                </a:solidFill>
                <a:effectLst/>
              </a:rPr>
              <a:t>Naomi Good, Engagement Manager, NHS Wandsworth. </a:t>
            </a:r>
          </a:p>
          <a:p>
            <a:endParaRPr lang="en-GB" sz="2800" i="1" dirty="0">
              <a:solidFill>
                <a:schemeClr val="bg1"/>
              </a:solidFill>
              <a:effectLst/>
            </a:endParaRPr>
          </a:p>
          <a:p>
            <a:r>
              <a:rPr lang="en-GB" sz="2800" b="1" dirty="0">
                <a:solidFill>
                  <a:schemeClr val="bg1"/>
                </a:solidFill>
                <a:effectLst/>
              </a:rPr>
              <a:t>3. Hospital discharges </a:t>
            </a:r>
            <a:br>
              <a:rPr lang="en-GB" sz="2400" i="1" dirty="0">
                <a:solidFill>
                  <a:schemeClr val="bg1"/>
                </a:solidFill>
                <a:effectLst/>
              </a:rPr>
            </a:br>
            <a:r>
              <a:rPr lang="en-GB" sz="2400" i="1" dirty="0">
                <a:solidFill>
                  <a:schemeClr val="bg1"/>
                </a:solidFill>
                <a:effectLst/>
              </a:rPr>
              <a:t>Sandy Keen, </a:t>
            </a:r>
            <a:r>
              <a:rPr lang="en-GB" sz="2400" i="1" kern="1200" dirty="0">
                <a:solidFill>
                  <a:schemeClr val="bg1"/>
                </a:solidFill>
                <a:effectLst/>
                <a:latin typeface="+mn-lt"/>
                <a:ea typeface="+mn-ea"/>
                <a:cs typeface="+mn-cs"/>
              </a:rPr>
              <a:t>Assistant Head of Transformation – Integrated </a:t>
            </a:r>
            <a:r>
              <a:rPr lang="en-GB" sz="2400" i="1" dirty="0">
                <a:solidFill>
                  <a:schemeClr val="bg1"/>
                </a:solidFill>
              </a:rPr>
              <a:t>C</a:t>
            </a:r>
            <a:r>
              <a:rPr lang="en-GB" sz="2400" i="1" kern="1200" dirty="0">
                <a:solidFill>
                  <a:schemeClr val="bg1"/>
                </a:solidFill>
                <a:effectLst/>
                <a:latin typeface="+mn-lt"/>
                <a:ea typeface="+mn-ea"/>
                <a:cs typeface="+mn-cs"/>
              </a:rPr>
              <a:t>are, Wandsworth NHS South West London CCG, Sarah Cook, Healthwatch Wandsworth.</a:t>
            </a:r>
            <a:br>
              <a:rPr lang="en-GB" sz="2400" i="1" kern="1200" dirty="0">
                <a:solidFill>
                  <a:schemeClr val="bg1"/>
                </a:solidFill>
                <a:effectLst/>
                <a:latin typeface="+mn-lt"/>
                <a:ea typeface="+mn-ea"/>
                <a:cs typeface="+mn-cs"/>
              </a:rPr>
            </a:br>
            <a:endParaRPr lang="en-GB" sz="2400" i="1" kern="1200" dirty="0">
              <a:solidFill>
                <a:schemeClr val="bg1"/>
              </a:solidFill>
              <a:effectLst/>
              <a:latin typeface="+mn-lt"/>
              <a:ea typeface="+mn-ea"/>
              <a:cs typeface="+mn-cs"/>
            </a:endParaRPr>
          </a:p>
          <a:p>
            <a:pPr fontAlgn="t"/>
            <a:endParaRPr lang="en-GB" sz="1400" i="1" dirty="0">
              <a:solidFill>
                <a:schemeClr val="bg1"/>
              </a:solidFill>
              <a:highlight>
                <a:srgbClr val="E73E97"/>
              </a:highlight>
            </a:endParaRPr>
          </a:p>
          <a:p>
            <a:pPr fontAlgn="t"/>
            <a:r>
              <a:rPr lang="en-GB" sz="3600" cap="all" dirty="0">
                <a:solidFill>
                  <a:schemeClr val="bg1"/>
                </a:solidFill>
                <a:highlight>
                  <a:srgbClr val="E73E97"/>
                </a:highlight>
                <a:latin typeface="Calibri" panose="020F0502020204030204" pitchFamily="34" charset="0"/>
              </a:rPr>
              <a:t> </a:t>
            </a:r>
            <a:r>
              <a:rPr lang="en-GB" sz="3600" cap="all" dirty="0">
                <a:solidFill>
                  <a:schemeClr val="bg1"/>
                </a:solidFill>
                <a:highlight>
                  <a:srgbClr val="E73E97"/>
                </a:highlight>
              </a:rPr>
              <a:t>Please click - join breakout group session</a:t>
            </a:r>
          </a:p>
          <a:p>
            <a:pPr fontAlgn="t"/>
            <a:endParaRPr lang="en-GB" sz="2800" dirty="0">
              <a:solidFill>
                <a:schemeClr val="bg1"/>
              </a:solidFill>
              <a:latin typeface="Arial" panose="020B0604020202020204" pitchFamily="34" charset="0"/>
            </a:endParaRPr>
          </a:p>
          <a:p>
            <a:pPr fontAlgn="t"/>
            <a:r>
              <a:rPr lang="en-GB" sz="2400" dirty="0">
                <a:solidFill>
                  <a:schemeClr val="bg1"/>
                </a:solidFill>
                <a:latin typeface="Calibri" panose="020F0502020204030204" pitchFamily="34" charset="0"/>
              </a:rPr>
              <a:t> </a:t>
            </a:r>
            <a:endParaRPr lang="en-GB" sz="2800" dirty="0">
              <a:solidFill>
                <a:schemeClr val="bg1"/>
              </a:solidFill>
              <a:latin typeface="Arial" panose="020B0604020202020204" pitchFamily="34" charset="0"/>
            </a:endParaRPr>
          </a:p>
        </p:txBody>
      </p:sp>
      <p:pic>
        <p:nvPicPr>
          <p:cNvPr id="3" name="Picture 4" descr="A close up of a sign&#10;&#10;Description automatically generated">
            <a:extLst>
              <a:ext uri="{FF2B5EF4-FFF2-40B4-BE49-F238E27FC236}">
                <a16:creationId xmlns:a16="http://schemas.microsoft.com/office/drawing/2014/main" id="{11A86A87-18F8-4018-9A5D-A1C28B2550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2495" y="1338943"/>
            <a:ext cx="4341768" cy="434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80383"/>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7C0690F-F621-4FE6-B8DD-2F3F2471C63A}"/>
              </a:ext>
            </a:extLst>
          </p:cNvPr>
          <p:cNvSpPr txBox="1"/>
          <p:nvPr/>
        </p:nvSpPr>
        <p:spPr>
          <a:xfrm>
            <a:off x="635160" y="1047146"/>
            <a:ext cx="5314536" cy="1325563"/>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lang="en-GB" sz="4400" dirty="0">
                <a:solidFill>
                  <a:prstClr val="white"/>
                </a:solidFill>
                <a:latin typeface="Calibri" panose="020F0502020204030204"/>
                <a:cs typeface="Arial" panose="020B0604020202020204" pitchFamily="34" charset="0"/>
              </a:rPr>
              <a:t>Today’s event:</a:t>
            </a:r>
            <a:br>
              <a:rPr lang="en-GB" sz="4400" dirty="0">
                <a:solidFill>
                  <a:prstClr val="white"/>
                </a:solidFill>
                <a:latin typeface="Calibri" panose="020F0502020204030204"/>
                <a:cs typeface="Arial" panose="020B0604020202020204" pitchFamily="34" charset="0"/>
              </a:rPr>
            </a:br>
            <a:endParaRPr lang="en-GB" sz="4400" dirty="0">
              <a:solidFill>
                <a:prstClr val="white"/>
              </a:solidFill>
              <a:latin typeface="Calibri" panose="020F0502020204030204"/>
              <a:cs typeface="Arial" panose="020B0604020202020204" pitchFamily="34" charset="0"/>
            </a:endParaRPr>
          </a:p>
        </p:txBody>
      </p:sp>
      <p:sp>
        <p:nvSpPr>
          <p:cNvPr id="16" name="Freeform: Shape 1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B53C745-BCBB-4075-BCCE-529D3E8C8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024" y="206425"/>
            <a:ext cx="5199480" cy="519948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8BA88221-B65B-44D3-A24C-C314A68C678B}"/>
              </a:ext>
            </a:extLst>
          </p:cNvPr>
          <p:cNvSpPr txBox="1"/>
          <p:nvPr/>
        </p:nvSpPr>
        <p:spPr>
          <a:xfrm>
            <a:off x="635160" y="1942941"/>
            <a:ext cx="6144768" cy="2800767"/>
          </a:xfrm>
          <a:prstGeom prst="rect">
            <a:avLst/>
          </a:prstGeom>
          <a:noFill/>
        </p:spPr>
        <p:txBody>
          <a:bodyPr wrap="square">
            <a:spAutoFit/>
          </a:bodyPr>
          <a:lstStyle/>
          <a:p>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Discuss </a:t>
            </a:r>
            <a:r>
              <a:rPr lang="en-GB" sz="4400" dirty="0">
                <a:solidFill>
                  <a:prstClr val="white"/>
                </a:solidFill>
                <a:latin typeface="Calibri" panose="020F0502020204030204"/>
                <a:cs typeface="Arial" panose="020B0604020202020204" pitchFamily="34" charset="0"/>
              </a:rPr>
              <a:t>future priorities for public and patient involvement in health and social care</a:t>
            </a:r>
            <a:endParaRPr lang="en-GB" sz="4400" dirty="0"/>
          </a:p>
        </p:txBody>
      </p:sp>
    </p:spTree>
    <p:extLst>
      <p:ext uri="{BB962C8B-B14F-4D97-AF65-F5344CB8AC3E}">
        <p14:creationId xmlns:p14="http://schemas.microsoft.com/office/powerpoint/2010/main" val="36068786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79455B-260F-4A92-95A3-16070EEECE5B}"/>
              </a:ext>
            </a:extLst>
          </p:cNvPr>
          <p:cNvSpPr txBox="1"/>
          <p:nvPr/>
        </p:nvSpPr>
        <p:spPr>
          <a:xfrm>
            <a:off x="602579" y="612954"/>
            <a:ext cx="10679212" cy="1446550"/>
          </a:xfrm>
          <a:prstGeom prst="rect">
            <a:avLst/>
          </a:prstGeom>
          <a:noFill/>
        </p:spPr>
        <p:txBody>
          <a:bodyPr wrap="square" rtlCol="0">
            <a:spAutoFit/>
          </a:bodyPr>
          <a:lstStyle/>
          <a:p>
            <a:pPr fontAlgn="t"/>
            <a:r>
              <a:rPr lang="en-GB" sz="4400" b="1" dirty="0">
                <a:solidFill>
                  <a:schemeClr val="bg1"/>
                </a:solidFill>
              </a:rPr>
              <a:t>Closing feedback</a:t>
            </a:r>
            <a:endParaRPr lang="en-GB" sz="4400" dirty="0">
              <a:solidFill>
                <a:schemeClr val="bg1"/>
              </a:solidFill>
            </a:endParaRPr>
          </a:p>
          <a:p>
            <a:pPr fontAlgn="t"/>
            <a:r>
              <a:rPr lang="en-GB" sz="4400" dirty="0">
                <a:solidFill>
                  <a:schemeClr val="bg1"/>
                </a:solidFill>
              </a:rPr>
              <a:t> </a:t>
            </a:r>
          </a:p>
        </p:txBody>
      </p:sp>
    </p:spTree>
    <p:extLst>
      <p:ext uri="{BB962C8B-B14F-4D97-AF65-F5344CB8AC3E}">
        <p14:creationId xmlns:p14="http://schemas.microsoft.com/office/powerpoint/2010/main" val="4279121655"/>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79455B-260F-4A92-95A3-16070EEECE5B}"/>
              </a:ext>
            </a:extLst>
          </p:cNvPr>
          <p:cNvSpPr txBox="1"/>
          <p:nvPr/>
        </p:nvSpPr>
        <p:spPr>
          <a:xfrm>
            <a:off x="615603" y="314250"/>
            <a:ext cx="11121126" cy="77867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cs typeface="Arial" panose="020B0604020202020204" pitchFamily="34" charset="0"/>
              </a:rPr>
              <a:t>Patient and public involvement</a:t>
            </a:r>
            <a:br>
              <a:rPr kumimoji="0" lang="en-GB" sz="4400" b="1" i="0" u="none" strike="noStrike" kern="1200" cap="none" spc="0" normalizeH="0" baseline="0" noProof="0" dirty="0">
                <a:ln>
                  <a:noFill/>
                </a:ln>
                <a:solidFill>
                  <a:prstClr val="white"/>
                </a:solidFill>
                <a:effectLst/>
                <a:uLnTx/>
                <a:uFillTx/>
                <a:cs typeface="Arial" panose="020B0604020202020204" pitchFamily="34" charset="0"/>
              </a:rPr>
            </a:br>
            <a:endParaRPr kumimoji="0" lang="en-GB" sz="2400" b="0" i="0" u="none" strike="noStrike" kern="1200" cap="none" spc="0" normalizeH="0" baseline="0" noProof="0" dirty="0">
              <a:ln>
                <a:noFill/>
              </a:ln>
              <a:solidFill>
                <a:prstClr val="white"/>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prstClr val="white"/>
                </a:solidFill>
                <a:cs typeface="Arial" panose="020B0604020202020204" pitchFamily="34" charset="0"/>
              </a:rPr>
              <a:t>Why talk about this?</a:t>
            </a:r>
            <a:br>
              <a:rPr kumimoji="0" lang="en-GB" sz="2400" b="1" i="0" u="none" strike="noStrike" kern="1200" cap="none" spc="0" normalizeH="0" baseline="0" noProof="0" dirty="0">
                <a:ln>
                  <a:noFill/>
                </a:ln>
                <a:solidFill>
                  <a:prstClr val="white"/>
                </a:solidFill>
                <a:effectLst/>
                <a:uLnTx/>
                <a:uFillTx/>
              </a:rPr>
            </a:br>
            <a:endParaRPr kumimoji="0" lang="en-GB" sz="2400" b="0" i="0" u="none" strike="noStrike" kern="1200" cap="none" spc="0" normalizeH="0" baseline="0" noProof="0" dirty="0">
              <a:ln>
                <a:noFill/>
              </a:ln>
              <a:solidFill>
                <a:prstClr val="white"/>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white"/>
                </a:solidFill>
                <a:cs typeface="Arial" panose="020B0604020202020204" pitchFamily="34" charset="0"/>
              </a:rPr>
              <a:t>The NHS has a duty to involve patients in their health and care. Mark  Creelman will tell us more shortly.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white"/>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white"/>
                </a:solidFill>
                <a:cs typeface="Arial" panose="020B0604020202020204" pitchFamily="34" charset="0"/>
              </a:rPr>
              <a:t>Things have changed a lot recently. Services have been working differently and may need to evolve further as we move through the pandemic.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white"/>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white"/>
                </a:solidFill>
                <a:cs typeface="Arial" panose="020B0604020202020204" pitchFamily="34" charset="0"/>
              </a:rPr>
              <a:t>Over the last year we have learnt a lot as individuals/patients and so have the people trying to provide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white"/>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white"/>
                </a:solidFill>
                <a:cs typeface="Arial" panose="020B0604020202020204" pitchFamily="34" charset="0"/>
              </a:rPr>
              <a:t>We all have a continuing need to manage health and care and can draw on those experiences to help make things better. Involvement is important to ensure developments in services are right for the people they serve.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86088911"/>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79455B-260F-4A92-95A3-16070EEECE5B}"/>
              </a:ext>
            </a:extLst>
          </p:cNvPr>
          <p:cNvSpPr txBox="1"/>
          <p:nvPr/>
        </p:nvSpPr>
        <p:spPr>
          <a:xfrm>
            <a:off x="727363" y="466650"/>
            <a:ext cx="10426411" cy="58169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cs typeface="Arial" panose="020B0604020202020204" pitchFamily="34" charset="0"/>
              </a:rPr>
              <a:t>Healthwatch role</a:t>
            </a:r>
            <a:br>
              <a:rPr kumimoji="0" lang="en-GB" sz="4400" b="1" i="0" u="none" strike="noStrike" kern="1200" cap="none" spc="0" normalizeH="0" baseline="0" noProof="0" dirty="0">
                <a:ln>
                  <a:noFill/>
                </a:ln>
                <a:solidFill>
                  <a:prstClr val="white"/>
                </a:solidFill>
                <a:effectLst/>
                <a:uLnTx/>
                <a:uFillTx/>
                <a:cs typeface="Arial" panose="020B0604020202020204" pitchFamily="34" charset="0"/>
              </a:rPr>
            </a:br>
            <a:endParaRPr kumimoji="0" lang="en-GB" sz="2400" b="0" i="0" u="none" strike="noStrike" kern="1200" cap="none" spc="0" normalizeH="0" baseline="0" noProof="0" dirty="0">
              <a:ln>
                <a:noFill/>
              </a:ln>
              <a:solidFill>
                <a:prstClr val="white"/>
              </a:solidFill>
              <a:effectLst/>
              <a:uLnTx/>
              <a:uFillTx/>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i="0" u="none" strike="noStrike" kern="1200" cap="none" spc="0" normalizeH="0" baseline="0" noProof="0" dirty="0">
                <a:ln>
                  <a:noFill/>
                </a:ln>
                <a:solidFill>
                  <a:prstClr val="white"/>
                </a:solidFill>
                <a:effectLst/>
                <a:uLnTx/>
                <a:uFillTx/>
                <a:cs typeface="Arial" panose="020B0604020202020204" pitchFamily="34" charset="0"/>
              </a:rPr>
              <a:t>Independent local champion to make sure there are opportunities for people to be involved and informed about health and care services and developments to those services.</a:t>
            </a:r>
          </a:p>
          <a:p>
            <a:pPr marL="342900" lvl="0" indent="-342900">
              <a:spcAft>
                <a:spcPts val="1200"/>
              </a:spcAft>
              <a:buFont typeface="Arial" panose="020B0604020202020204" pitchFamily="34" charset="0"/>
              <a:buChar char="•"/>
              <a:defRPr/>
            </a:pPr>
            <a:r>
              <a:rPr lang="en-GB" sz="2400" dirty="0">
                <a:solidFill>
                  <a:prstClr val="white"/>
                </a:solidFill>
                <a:cs typeface="Arial" panose="020B0604020202020204" pitchFamily="34" charset="0"/>
              </a:rPr>
              <a:t>We speak to local people and listen to their experiences. </a:t>
            </a:r>
          </a:p>
          <a:p>
            <a:pPr marL="342900" lvl="0" indent="-342900">
              <a:spcAft>
                <a:spcPts val="1200"/>
              </a:spcAft>
              <a:buFont typeface="Arial" panose="020B0604020202020204" pitchFamily="34" charset="0"/>
              <a:buChar char="•"/>
              <a:defRPr/>
            </a:pPr>
            <a:r>
              <a:rPr lang="en-GB" sz="2400" dirty="0">
                <a:solidFill>
                  <a:prstClr val="white"/>
                </a:solidFill>
                <a:cs typeface="Arial" panose="020B0604020202020204" pitchFamily="34" charset="0"/>
              </a:rPr>
              <a:t>We encourage the</a:t>
            </a:r>
            <a:r>
              <a:rPr kumimoji="0" lang="en-GB" sz="2400" i="0" u="none" strike="noStrike" kern="1200" cap="none" spc="0" normalizeH="0" baseline="0" noProof="0" dirty="0">
                <a:ln>
                  <a:noFill/>
                </a:ln>
                <a:solidFill>
                  <a:prstClr val="white"/>
                </a:solidFill>
                <a:effectLst/>
                <a:uLnTx/>
                <a:uFillTx/>
                <a:cs typeface="Arial" panose="020B0604020202020204" pitchFamily="34" charset="0"/>
              </a:rPr>
              <a:t> people in charge of health and care services and support them to involve people, making sure this is high on the agenda.</a:t>
            </a:r>
          </a:p>
          <a:p>
            <a:pPr marL="342900" indent="-342900">
              <a:spcAft>
                <a:spcPts val="1200"/>
              </a:spcAft>
              <a:buFont typeface="Arial" panose="020B0604020202020204" pitchFamily="34" charset="0"/>
              <a:buChar char="•"/>
              <a:defRPr/>
            </a:pPr>
            <a:r>
              <a:rPr lang="en-GB" sz="2400" dirty="0">
                <a:solidFill>
                  <a:prstClr val="white"/>
                </a:solidFill>
                <a:cs typeface="Arial" panose="020B0604020202020204" pitchFamily="34" charset="0"/>
              </a:rPr>
              <a:t>We encourage others like the NHS CCG to involved patients and the public. However, if important areas might be best looked at by us as an independent body or if topics are not being prioritised by others, we aim to gather views to address these areas.</a:t>
            </a:r>
          </a:p>
          <a:p>
            <a:pPr marL="342900" indent="-342900">
              <a:spcAft>
                <a:spcPts val="1200"/>
              </a:spcAft>
              <a:buFont typeface="Arial" panose="020B0604020202020204" pitchFamily="34" charset="0"/>
              <a:buChar char="•"/>
              <a:defRPr/>
            </a:pPr>
            <a:r>
              <a:rPr lang="en-GB" sz="2400" dirty="0">
                <a:solidFill>
                  <a:prstClr val="white"/>
                </a:solidFill>
                <a:cs typeface="Arial" panose="020B0604020202020204" pitchFamily="34" charset="0"/>
              </a:rPr>
              <a:t>Find out more: https://www.healthwatchwandsworth.co.uk/what-we-do</a:t>
            </a: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0204513"/>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79455B-260F-4A92-95A3-16070EEECE5B}"/>
              </a:ext>
            </a:extLst>
          </p:cNvPr>
          <p:cNvSpPr txBox="1"/>
          <p:nvPr/>
        </p:nvSpPr>
        <p:spPr>
          <a:xfrm>
            <a:off x="727363" y="466650"/>
            <a:ext cx="10426411"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cs typeface="Arial" panose="020B0604020202020204" pitchFamily="34" charset="0"/>
              </a:rPr>
              <a:t>Aim of this event</a:t>
            </a:r>
            <a:br>
              <a:rPr kumimoji="0" lang="en-GB" sz="4400" b="1" i="0" u="none" strike="noStrike" kern="1200" cap="none" spc="0" normalizeH="0" baseline="0" noProof="0" dirty="0">
                <a:ln>
                  <a:noFill/>
                </a:ln>
                <a:solidFill>
                  <a:prstClr val="white"/>
                </a:solidFill>
                <a:effectLst/>
                <a:uLnTx/>
                <a:uFillTx/>
                <a:cs typeface="Arial" panose="020B0604020202020204" pitchFamily="34" charset="0"/>
              </a:rPr>
            </a:br>
            <a:endParaRPr kumimoji="0" lang="en-GB" sz="2400" b="0" i="0" u="none" strike="noStrike" kern="1200" cap="none" spc="0" normalizeH="0" baseline="0" noProof="0" dirty="0">
              <a:ln>
                <a:noFill/>
              </a:ln>
              <a:solidFill>
                <a:prstClr val="white"/>
              </a:solidFill>
              <a:effectLst/>
              <a:uLnTx/>
              <a:uFillTx/>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72E0B61A-86FD-458F-845E-4980A96041C2}"/>
              </a:ext>
            </a:extLst>
          </p:cNvPr>
          <p:cNvSpPr>
            <a:spLocks noChangeArrowheads="1"/>
          </p:cNvSpPr>
          <p:nvPr/>
        </p:nvSpPr>
        <p:spPr bwMode="auto">
          <a:xfrm>
            <a:off x="523821" y="1534752"/>
            <a:ext cx="456024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GB" altLang="en-US" sz="2400" dirty="0">
                <a:solidFill>
                  <a:schemeClr val="bg1"/>
                </a:solidFill>
                <a:ea typeface="Calibri" panose="020F0502020204030204" pitchFamily="34" charset="0"/>
                <a:cs typeface="Segoe UI" panose="020B0502040204020203" pitchFamily="34" charset="0"/>
              </a:rPr>
              <a:t>No one knows exactly how things will work out in the coming months.</a:t>
            </a:r>
          </a:p>
          <a:p>
            <a:pPr marL="342900" indent="-342900" eaLnBrk="0" fontAlgn="base" hangingPunct="0">
              <a:spcBef>
                <a:spcPct val="0"/>
              </a:spcBef>
              <a:spcAft>
                <a:spcPts val="1200"/>
              </a:spcAft>
              <a:buFont typeface="Arial" panose="020B0604020202020204" pitchFamily="34" charset="0"/>
              <a:buChar char="•"/>
            </a:pPr>
            <a:r>
              <a:rPr lang="en-GB" altLang="en-US" sz="2400" dirty="0">
                <a:solidFill>
                  <a:schemeClr val="bg1"/>
                </a:solidFill>
                <a:ea typeface="Calibri" panose="020F0502020204030204" pitchFamily="34" charset="0"/>
                <a:cs typeface="Segoe UI" panose="020B0502040204020203" pitchFamily="34" charset="0"/>
              </a:rPr>
              <a:t>The Kings Fund provided this diagram based on discussions with people involved in disaster recovery around the world (</a:t>
            </a:r>
            <a:r>
              <a:rPr kumimoji="0" lang="en-GB" altLang="en-US" sz="2400" b="0" i="0" u="none" strike="noStrike" cap="none" normalizeH="0" baseline="0" dirty="0">
                <a:ln>
                  <a:noFill/>
                </a:ln>
                <a:solidFill>
                  <a:schemeClr val="bg1"/>
                </a:solidFill>
                <a:effectLst/>
                <a:ea typeface="Calibri" panose="020F0502020204030204"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https://lnkd.in/dasQP3E</a:t>
            </a:r>
            <a:r>
              <a:rPr lang="en-GB" altLang="en-US" sz="2400" dirty="0">
                <a:solidFill>
                  <a:schemeClr val="bg1"/>
                </a:solidFill>
              </a:rPr>
              <a:t>)</a:t>
            </a:r>
            <a:endParaRPr lang="en-GB" altLang="en-US" sz="2400" dirty="0">
              <a:solidFill>
                <a:schemeClr val="bg1"/>
              </a:solidFill>
              <a:ea typeface="Calibri" panose="020F0502020204030204" pitchFamily="34" charset="0"/>
              <a:cs typeface="Segoe UI" panose="020B0502040204020203" pitchFamily="34" charset="0"/>
            </a:endParaRPr>
          </a:p>
        </p:txBody>
      </p:sp>
      <p:pic>
        <p:nvPicPr>
          <p:cNvPr id="6" name="Picture 3" descr="The figure shows a timeline of recovery, with a line depicting the different emotions that people may experience at different phases of a disaster.">
            <a:extLst>
              <a:ext uri="{FF2B5EF4-FFF2-40B4-BE49-F238E27FC236}">
                <a16:creationId xmlns:a16="http://schemas.microsoft.com/office/drawing/2014/main" id="{0842271F-31FA-43CB-BC80-1EC51243201F}"/>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287606" y="1254897"/>
            <a:ext cx="6356969" cy="38565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4A1CA93-C1A5-4094-9B7D-0BC0F1AC8E04}"/>
              </a:ext>
            </a:extLst>
          </p:cNvPr>
          <p:cNvSpPr txBox="1"/>
          <p:nvPr/>
        </p:nvSpPr>
        <p:spPr>
          <a:xfrm>
            <a:off x="523821" y="5191021"/>
            <a:ext cx="11162211" cy="1200329"/>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GB" altLang="en-US" sz="2400" dirty="0">
                <a:solidFill>
                  <a:schemeClr val="bg1"/>
                </a:solidFill>
                <a:ea typeface="Calibri" panose="020F0502020204030204" pitchFamily="34" charset="0"/>
                <a:cs typeface="Segoe UI" panose="020B0502040204020203" pitchFamily="34" charset="0"/>
              </a:rPr>
              <a:t>Despite the uncertainty and the ups and downs, as Healthwatch we need to find a way to focus and prioritise on a few things important to local people that their voice can contribute to.</a:t>
            </a:r>
          </a:p>
        </p:txBody>
      </p:sp>
    </p:spTree>
    <p:extLst>
      <p:ext uri="{BB962C8B-B14F-4D97-AF65-F5344CB8AC3E}">
        <p14:creationId xmlns:p14="http://schemas.microsoft.com/office/powerpoint/2010/main" val="1180533095"/>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79455B-260F-4A92-95A3-16070EEECE5B}"/>
              </a:ext>
            </a:extLst>
          </p:cNvPr>
          <p:cNvSpPr txBox="1"/>
          <p:nvPr/>
        </p:nvSpPr>
        <p:spPr>
          <a:xfrm>
            <a:off x="727363" y="466650"/>
            <a:ext cx="10426411"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cs typeface="Arial" panose="020B0604020202020204" pitchFamily="34" charset="0"/>
              </a:rPr>
              <a:t>Pre-election and purdah</a:t>
            </a:r>
            <a:br>
              <a:rPr kumimoji="0" lang="en-GB" sz="4400" b="1" i="0" u="none" strike="noStrike" kern="1200" cap="none" spc="0" normalizeH="0" baseline="0" noProof="0" dirty="0">
                <a:ln>
                  <a:noFill/>
                </a:ln>
                <a:solidFill>
                  <a:prstClr val="white"/>
                </a:solidFill>
                <a:effectLst/>
                <a:uLnTx/>
                <a:uFillTx/>
                <a:cs typeface="Arial" panose="020B0604020202020204" pitchFamily="34" charset="0"/>
              </a:rPr>
            </a:br>
            <a:endParaRPr kumimoji="0" lang="en-GB" sz="2400" b="0" i="0" u="none" strike="noStrike" kern="1200" cap="none" spc="0" normalizeH="0" baseline="0" noProof="0" dirty="0">
              <a:ln>
                <a:noFill/>
              </a:ln>
              <a:solidFill>
                <a:prstClr val="white"/>
              </a:solidFill>
              <a:effectLst/>
              <a:uLnTx/>
              <a:uFillTx/>
              <a:cs typeface="Arial" panose="020B0604020202020204" pitchFamily="34" charset="0"/>
            </a:endParaRPr>
          </a:p>
          <a:p>
            <a:pPr marL="342900" indent="-342900">
              <a:spcAft>
                <a:spcPts val="1200"/>
              </a:spcAft>
              <a:buFont typeface="Arial" panose="020B0604020202020204" pitchFamily="34" charset="0"/>
              <a:buChar char="•"/>
              <a:defRPr/>
            </a:pPr>
            <a:r>
              <a:rPr lang="en-GB" sz="2400" dirty="0">
                <a:solidFill>
                  <a:schemeClr val="bg1"/>
                </a:solidFill>
                <a:ea typeface="Calibri" panose="020F0502020204030204" pitchFamily="34" charset="0"/>
              </a:rPr>
              <a:t>Healthwatch is non-political and independent: we have to protect this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solidFill>
                  <a:schemeClr val="bg1"/>
                </a:solidFill>
                <a:effectLst/>
                <a:ea typeface="Calibri" panose="020F0502020204030204" pitchFamily="34" charset="0"/>
                <a:cs typeface="Calibri" panose="020F0502020204030204" pitchFamily="34" charset="0"/>
              </a:rPr>
              <a:t>London Mayoral elections are scheduled for Thursday 6 May so we are in a </a:t>
            </a:r>
            <a:r>
              <a:rPr lang="en-GB" sz="2400" dirty="0">
                <a:solidFill>
                  <a:schemeClr val="bg1"/>
                </a:solidFill>
                <a:effectLst/>
                <a:ea typeface="Calibri" panose="020F0502020204030204" pitchFamily="34" charset="0"/>
              </a:rPr>
              <a:t>period of pre-election </a:t>
            </a:r>
            <a:r>
              <a:rPr lang="en-GB" sz="2400" dirty="0">
                <a:solidFill>
                  <a:schemeClr val="bg1"/>
                </a:solidFill>
              </a:rPr>
              <a:t>period known as purdah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solidFill>
                  <a:schemeClr val="bg1"/>
                </a:solidFill>
              </a:rPr>
              <a:t>We want to be careful to avoid anything which might appear party political in nature</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dirty="0">
                <a:solidFill>
                  <a:schemeClr val="bg1"/>
                </a:solidFill>
              </a:rPr>
              <a:t>Please respect this during our event today:  avoid sharing political views or using the event for political means</a:t>
            </a:r>
            <a:b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34506282"/>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79455B-260F-4A92-95A3-16070EEECE5B}"/>
              </a:ext>
            </a:extLst>
          </p:cNvPr>
          <p:cNvSpPr txBox="1"/>
          <p:nvPr/>
        </p:nvSpPr>
        <p:spPr>
          <a:xfrm>
            <a:off x="882794" y="1230578"/>
            <a:ext cx="1042641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4504A6A-156A-4AE3-A0FE-851D81CC9103}"/>
              </a:ext>
            </a:extLst>
          </p:cNvPr>
          <p:cNvSpPr txBox="1"/>
          <p:nvPr/>
        </p:nvSpPr>
        <p:spPr>
          <a:xfrm>
            <a:off x="474563" y="361699"/>
            <a:ext cx="10679212" cy="29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i="0" u="none" strike="noStrike" kern="1200" cap="none" spc="0" normalizeH="0" baseline="0" noProof="0" dirty="0">
                <a:ln>
                  <a:noFill/>
                </a:ln>
                <a:solidFill>
                  <a:prstClr val="white"/>
                </a:solidFill>
                <a:effectLst/>
                <a:uLnTx/>
                <a:uFillTx/>
                <a:ea typeface="+mn-ea"/>
                <a:cs typeface="Arial" panose="020B0604020202020204" pitchFamily="34" charset="0"/>
              </a:rPr>
              <a:t>Agenda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400" dirty="0">
              <a:solidFill>
                <a:prstClr val="whit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4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GB" sz="24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2" name="Table 1">
            <a:extLst>
              <a:ext uri="{FF2B5EF4-FFF2-40B4-BE49-F238E27FC236}">
                <a16:creationId xmlns:a16="http://schemas.microsoft.com/office/drawing/2014/main" id="{EDC75640-1C7F-4A4C-A56A-29C153A55FB3}"/>
              </a:ext>
            </a:extLst>
          </p:cNvPr>
          <p:cNvGraphicFramePr>
            <a:graphicFrameLocks noGrp="1"/>
          </p:cNvGraphicFramePr>
          <p:nvPr>
            <p:extLst>
              <p:ext uri="{D42A27DB-BD31-4B8C-83A1-F6EECF244321}">
                <p14:modId xmlns:p14="http://schemas.microsoft.com/office/powerpoint/2010/main" val="4166129223"/>
              </p:ext>
            </p:extLst>
          </p:nvPr>
        </p:nvGraphicFramePr>
        <p:xfrm>
          <a:off x="308400" y="1404552"/>
          <a:ext cx="11575197" cy="4581825"/>
        </p:xfrm>
        <a:graphic>
          <a:graphicData uri="http://schemas.openxmlformats.org/drawingml/2006/table">
            <a:tbl>
              <a:tblPr firstRow="1" firstCol="1" bandRow="1">
                <a:tableStyleId>{5940675A-B579-460E-94D1-54222C63F5DA}</a:tableStyleId>
              </a:tblPr>
              <a:tblGrid>
                <a:gridCol w="941280">
                  <a:extLst>
                    <a:ext uri="{9D8B030D-6E8A-4147-A177-3AD203B41FA5}">
                      <a16:colId xmlns:a16="http://schemas.microsoft.com/office/drawing/2014/main" val="3092843012"/>
                    </a:ext>
                  </a:extLst>
                </a:gridCol>
                <a:gridCol w="10633917">
                  <a:extLst>
                    <a:ext uri="{9D8B030D-6E8A-4147-A177-3AD203B41FA5}">
                      <a16:colId xmlns:a16="http://schemas.microsoft.com/office/drawing/2014/main" val="1375537628"/>
                    </a:ext>
                  </a:extLst>
                </a:gridCol>
              </a:tblGrid>
              <a:tr h="509450">
                <a:tc>
                  <a:txBody>
                    <a:bodyPr/>
                    <a:lstStyle/>
                    <a:p>
                      <a:r>
                        <a:rPr lang="en-GB" sz="2400" dirty="0">
                          <a:solidFill>
                            <a:schemeClr val="bg1"/>
                          </a:solidFill>
                          <a:effectLst/>
                        </a:rPr>
                        <a:t>2:00</a:t>
                      </a:r>
                      <a:endParaRPr lang="en-GB" sz="2400" dirty="0">
                        <a:solidFill>
                          <a:schemeClr val="bg1"/>
                        </a:solidFill>
                        <a:effectLst/>
                        <a:latin typeface="Calibri" panose="020F0502020204030204" pitchFamily="34" charset="0"/>
                        <a:ea typeface="Calibri" panose="020F0502020204030204" pitchFamily="34" charset="0"/>
                      </a:endParaRPr>
                    </a:p>
                  </a:txBody>
                  <a:tcPr marL="27010" marR="2701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effectLst/>
                        </a:rPr>
                        <a:t>Introduction</a:t>
                      </a:r>
                      <a:r>
                        <a:rPr lang="en-GB" sz="2400" dirty="0">
                          <a:solidFill>
                            <a:schemeClr val="bg1"/>
                          </a:solidFill>
                          <a:effectLst/>
                        </a:rPr>
                        <a:t> </a:t>
                      </a:r>
                      <a:r>
                        <a:rPr lang="en-GB" sz="2000" dirty="0">
                          <a:solidFill>
                            <a:schemeClr val="bg1"/>
                          </a:solidFill>
                          <a:effectLst/>
                        </a:rPr>
                        <a:t>–</a:t>
                      </a:r>
                      <a:r>
                        <a:rPr lang="en-GB" sz="2000" i="1" dirty="0">
                          <a:solidFill>
                            <a:schemeClr val="bg1"/>
                          </a:solidFill>
                          <a:effectLst/>
                        </a:rPr>
                        <a:t> Stephen Hickey – Healthwatch Wandsworth Chair</a:t>
                      </a:r>
                      <a:endParaRPr lang="en-GB" sz="2400" i="1" dirty="0">
                        <a:solidFill>
                          <a:schemeClr val="bg1"/>
                        </a:solidFill>
                        <a:effectLst/>
                      </a:endParaRPr>
                    </a:p>
                  </a:txBody>
                  <a:tcPr marL="27010" marR="27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4311291"/>
                  </a:ext>
                </a:extLst>
              </a:tr>
              <a:tr h="803366">
                <a:tc>
                  <a:txBody>
                    <a:bodyPr/>
                    <a:lstStyle/>
                    <a:p>
                      <a:r>
                        <a:rPr lang="en-GB" sz="2400" dirty="0">
                          <a:solidFill>
                            <a:schemeClr val="bg1"/>
                          </a:solidFill>
                          <a:effectLst/>
                        </a:rPr>
                        <a:t>2:10</a:t>
                      </a:r>
                      <a:endParaRPr lang="en-GB" sz="2400" dirty="0">
                        <a:solidFill>
                          <a:schemeClr val="bg1"/>
                        </a:solidFill>
                        <a:effectLst/>
                        <a:latin typeface="Calibri" panose="020F0502020204030204" pitchFamily="34" charset="0"/>
                        <a:ea typeface="Calibri" panose="020F0502020204030204" pitchFamily="34" charset="0"/>
                      </a:endParaRPr>
                    </a:p>
                  </a:txBody>
                  <a:tcPr marL="27010" marR="2701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effectLst/>
                        </a:rPr>
                        <a:t>Patient and public involvement in Wandsworth</a:t>
                      </a:r>
                      <a:br>
                        <a:rPr lang="en-GB" sz="2400" dirty="0">
                          <a:solidFill>
                            <a:schemeClr val="bg1"/>
                          </a:solidFill>
                          <a:effectLst/>
                        </a:rPr>
                      </a:br>
                      <a:r>
                        <a:rPr lang="en-GB" sz="2000" i="1" dirty="0">
                          <a:solidFill>
                            <a:schemeClr val="bg1"/>
                          </a:solidFill>
                          <a:effectLst/>
                        </a:rPr>
                        <a:t>- Mark Creelman, Locality Executive Director (Merton and Wandsworth) &amp; Naomi Good, Engagement Manager. </a:t>
                      </a:r>
                      <a:endParaRPr lang="en-GB" sz="2400" i="1" dirty="0">
                        <a:solidFill>
                          <a:schemeClr val="bg1"/>
                        </a:solidFill>
                        <a:effectLst/>
                        <a:latin typeface="Calibri" panose="020F0502020204030204" pitchFamily="34" charset="0"/>
                        <a:ea typeface="Calibri" panose="020F0502020204030204" pitchFamily="34" charset="0"/>
                      </a:endParaRPr>
                    </a:p>
                  </a:txBody>
                  <a:tcPr marL="27010" marR="27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5242111"/>
                  </a:ext>
                </a:extLst>
              </a:tr>
              <a:tr h="407934">
                <a:tc>
                  <a:txBody>
                    <a:bodyPr/>
                    <a:lstStyle/>
                    <a:p>
                      <a:r>
                        <a:rPr lang="en-GB" sz="2400" dirty="0">
                          <a:solidFill>
                            <a:schemeClr val="bg1"/>
                          </a:solidFill>
                          <a:effectLst/>
                        </a:rPr>
                        <a:t>2:35</a:t>
                      </a:r>
                      <a:endParaRPr lang="en-GB" sz="2400" dirty="0">
                        <a:solidFill>
                          <a:schemeClr val="bg1"/>
                        </a:solidFill>
                        <a:effectLst/>
                        <a:latin typeface="Calibri" panose="020F0502020204030204" pitchFamily="34" charset="0"/>
                        <a:ea typeface="Calibri" panose="020F0502020204030204" pitchFamily="34" charset="0"/>
                      </a:endParaRPr>
                    </a:p>
                  </a:txBody>
                  <a:tcPr marL="27010" marR="2701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400" b="1" dirty="0">
                          <a:solidFill>
                            <a:schemeClr val="bg1"/>
                          </a:solidFill>
                          <a:effectLst/>
                        </a:rPr>
                        <a:t>Healthwatch Wandsworth Priorities for the year ahead</a:t>
                      </a:r>
                      <a:endParaRPr lang="en-GB" sz="2400" b="1" dirty="0">
                        <a:solidFill>
                          <a:schemeClr val="bg1"/>
                        </a:solidFill>
                        <a:effectLst/>
                        <a:latin typeface="Calibri" panose="020F0502020204030204" pitchFamily="34" charset="0"/>
                        <a:ea typeface="Calibri" panose="020F0502020204030204" pitchFamily="34" charset="0"/>
                      </a:endParaRPr>
                    </a:p>
                  </a:txBody>
                  <a:tcPr marL="27010" marR="27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9398703"/>
                  </a:ext>
                </a:extLst>
              </a:tr>
              <a:tr h="407934">
                <a:tc>
                  <a:txBody>
                    <a:bodyPr/>
                    <a:lstStyle/>
                    <a:p>
                      <a:r>
                        <a:rPr lang="en-GB" sz="2400" dirty="0">
                          <a:solidFill>
                            <a:schemeClr val="bg1"/>
                          </a:solidFill>
                          <a:effectLst/>
                        </a:rPr>
                        <a:t>2:55</a:t>
                      </a:r>
                      <a:endParaRPr lang="en-GB" sz="2400" dirty="0">
                        <a:solidFill>
                          <a:schemeClr val="bg1"/>
                        </a:solidFill>
                        <a:effectLst/>
                        <a:latin typeface="Calibri" panose="020F0502020204030204" pitchFamily="34" charset="0"/>
                        <a:ea typeface="Calibri" panose="020F0502020204030204" pitchFamily="34" charset="0"/>
                      </a:endParaRPr>
                    </a:p>
                  </a:txBody>
                  <a:tcPr marL="27010" marR="2701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000" dirty="0">
                          <a:solidFill>
                            <a:schemeClr val="bg1"/>
                          </a:solidFill>
                          <a:effectLst/>
                        </a:rPr>
                        <a:t>5 min comfort break </a:t>
                      </a:r>
                      <a:endParaRPr lang="en-GB" sz="2000" dirty="0">
                        <a:solidFill>
                          <a:schemeClr val="bg1"/>
                        </a:solidFill>
                        <a:effectLst/>
                        <a:latin typeface="Calibri" panose="020F0502020204030204" pitchFamily="34" charset="0"/>
                        <a:ea typeface="Calibri" panose="020F0502020204030204" pitchFamily="34" charset="0"/>
                      </a:endParaRPr>
                    </a:p>
                  </a:txBody>
                  <a:tcPr marL="27010" marR="27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5551538"/>
                  </a:ext>
                </a:extLst>
              </a:tr>
              <a:tr h="407934">
                <a:tc>
                  <a:txBody>
                    <a:bodyPr/>
                    <a:lstStyle/>
                    <a:p>
                      <a:r>
                        <a:rPr lang="en-GB" sz="2400" dirty="0">
                          <a:solidFill>
                            <a:schemeClr val="bg1"/>
                          </a:solidFill>
                          <a:effectLst/>
                        </a:rPr>
                        <a:t>3:00</a:t>
                      </a:r>
                      <a:endParaRPr lang="en-GB" sz="2400" dirty="0">
                        <a:solidFill>
                          <a:schemeClr val="bg1"/>
                        </a:solidFill>
                        <a:effectLst/>
                        <a:latin typeface="Calibri" panose="020F0502020204030204" pitchFamily="34" charset="0"/>
                        <a:ea typeface="Calibri" panose="020F0502020204030204" pitchFamily="34" charset="0"/>
                      </a:endParaRPr>
                    </a:p>
                  </a:txBody>
                  <a:tcPr marL="27010" marR="2701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effectLst/>
                        </a:rPr>
                        <a:t>Introduction to breakout topics</a:t>
                      </a:r>
                      <a:endParaRPr lang="en-GB" sz="2400" b="1" dirty="0">
                        <a:solidFill>
                          <a:schemeClr val="bg1"/>
                        </a:solidFill>
                        <a:effectLst/>
                        <a:latin typeface="Calibri" panose="020F0502020204030204" pitchFamily="34" charset="0"/>
                        <a:ea typeface="Calibri" panose="020F0502020204030204" pitchFamily="34" charset="0"/>
                      </a:endParaRPr>
                    </a:p>
                  </a:txBody>
                  <a:tcPr marL="27010" marR="27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3352363"/>
                  </a:ext>
                </a:extLst>
              </a:tr>
              <a:tr h="1465279">
                <a:tc>
                  <a:txBody>
                    <a:bodyPr/>
                    <a:lstStyle/>
                    <a:p>
                      <a:r>
                        <a:rPr lang="en-GB" sz="2400" dirty="0">
                          <a:solidFill>
                            <a:schemeClr val="bg1"/>
                          </a:solidFill>
                          <a:effectLst/>
                        </a:rPr>
                        <a:t>3:05</a:t>
                      </a:r>
                      <a:endParaRPr lang="en-GB" sz="2400" dirty="0">
                        <a:solidFill>
                          <a:schemeClr val="bg1"/>
                        </a:solidFill>
                        <a:effectLst/>
                        <a:latin typeface="Calibri" panose="020F0502020204030204" pitchFamily="34" charset="0"/>
                        <a:ea typeface="Calibri" panose="020F0502020204030204" pitchFamily="34" charset="0"/>
                      </a:endParaRPr>
                    </a:p>
                  </a:txBody>
                  <a:tcPr marL="27010" marR="2701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400" b="1" dirty="0">
                          <a:solidFill>
                            <a:schemeClr val="bg1"/>
                          </a:solidFill>
                          <a:effectLst/>
                        </a:rPr>
                        <a:t>3 breakout groups (25 mins each):</a:t>
                      </a:r>
                    </a:p>
                    <a:p>
                      <a:r>
                        <a:rPr lang="en-GB" sz="2400" b="1" i="1" dirty="0">
                          <a:solidFill>
                            <a:schemeClr val="bg1"/>
                          </a:solidFill>
                          <a:effectLst/>
                        </a:rPr>
                        <a:t>1. Your experiences of managing health and care</a:t>
                      </a:r>
                      <a:br>
                        <a:rPr lang="en-GB" sz="2400" i="1" dirty="0">
                          <a:solidFill>
                            <a:schemeClr val="bg1"/>
                          </a:solidFill>
                          <a:effectLst/>
                        </a:rPr>
                      </a:br>
                      <a:r>
                        <a:rPr lang="en-GB" sz="2400" b="1" i="1" dirty="0">
                          <a:solidFill>
                            <a:schemeClr val="bg1"/>
                          </a:solidFill>
                          <a:effectLst/>
                        </a:rPr>
                        <a:t>2. Working with Communities in Wandsworth</a:t>
                      </a:r>
                      <a:endParaRPr lang="en-GB" sz="2400" i="1" dirty="0">
                        <a:solidFill>
                          <a:schemeClr val="bg1"/>
                        </a:solidFill>
                        <a:effectLst/>
                      </a:endParaRPr>
                    </a:p>
                    <a:p>
                      <a:r>
                        <a:rPr lang="en-GB" sz="2400" b="1" i="1" dirty="0">
                          <a:solidFill>
                            <a:schemeClr val="bg1"/>
                          </a:solidFill>
                          <a:effectLst/>
                        </a:rPr>
                        <a:t>3. Hospital discharges</a:t>
                      </a:r>
                      <a:endParaRPr lang="en-GB" sz="2400" i="1" kern="1200" dirty="0">
                        <a:solidFill>
                          <a:schemeClr val="bg1"/>
                        </a:solidFill>
                        <a:effectLst/>
                        <a:latin typeface="+mn-lt"/>
                        <a:ea typeface="+mn-ea"/>
                        <a:cs typeface="+mn-cs"/>
                      </a:endParaRPr>
                    </a:p>
                  </a:txBody>
                  <a:tcPr marL="27010" marR="27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8536035"/>
                  </a:ext>
                </a:extLst>
              </a:tr>
              <a:tr h="407934">
                <a:tc>
                  <a:txBody>
                    <a:bodyPr/>
                    <a:lstStyle/>
                    <a:p>
                      <a:r>
                        <a:rPr lang="en-GB" sz="2400" dirty="0">
                          <a:solidFill>
                            <a:schemeClr val="bg1"/>
                          </a:solidFill>
                          <a:effectLst/>
                        </a:rPr>
                        <a:t>4:25</a:t>
                      </a:r>
                      <a:endParaRPr lang="en-GB" sz="2400" dirty="0">
                        <a:solidFill>
                          <a:schemeClr val="bg1"/>
                        </a:solidFill>
                        <a:effectLst/>
                        <a:latin typeface="Calibri" panose="020F0502020204030204" pitchFamily="34" charset="0"/>
                        <a:ea typeface="Calibri" panose="020F0502020204030204" pitchFamily="34" charset="0"/>
                      </a:endParaRPr>
                    </a:p>
                  </a:txBody>
                  <a:tcPr marL="27010" marR="2701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400" dirty="0">
                          <a:solidFill>
                            <a:schemeClr val="bg1"/>
                          </a:solidFill>
                          <a:effectLst/>
                          <a:latin typeface="Calibri" panose="020F0502020204030204" pitchFamily="34" charset="0"/>
                          <a:ea typeface="Calibri" panose="020F0502020204030204" pitchFamily="34" charset="0"/>
                        </a:rPr>
                        <a:t>Closing feedback</a:t>
                      </a:r>
                    </a:p>
                  </a:txBody>
                  <a:tcPr marL="27010" marR="2701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4950563"/>
                  </a:ext>
                </a:extLst>
              </a:tr>
            </a:tbl>
          </a:graphicData>
        </a:graphic>
      </p:graphicFrame>
    </p:spTree>
    <p:extLst>
      <p:ext uri="{BB962C8B-B14F-4D97-AF65-F5344CB8AC3E}">
        <p14:creationId xmlns:p14="http://schemas.microsoft.com/office/powerpoint/2010/main" val="4107354259"/>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79455B-260F-4A92-95A3-16070EEECE5B}"/>
              </a:ext>
            </a:extLst>
          </p:cNvPr>
          <p:cNvSpPr txBox="1"/>
          <p:nvPr/>
        </p:nvSpPr>
        <p:spPr>
          <a:xfrm>
            <a:off x="882794" y="1230578"/>
            <a:ext cx="1042641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89879697-5C2E-42CB-8D86-8AE23BA8CFA4}"/>
              </a:ext>
            </a:extLst>
          </p:cNvPr>
          <p:cNvSpPr txBox="1"/>
          <p:nvPr/>
        </p:nvSpPr>
        <p:spPr>
          <a:xfrm>
            <a:off x="653143" y="491817"/>
            <a:ext cx="11114132" cy="62170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Reminder:</a:t>
            </a:r>
          </a:p>
          <a:p>
            <a:pPr marL="571500" indent="-571500">
              <a:spcAft>
                <a:spcPts val="1200"/>
              </a:spcAft>
              <a:buFont typeface="Arial" panose="020B0604020202020204" pitchFamily="34" charset="0"/>
              <a:buChar char="•"/>
              <a:defRPr/>
            </a:pPr>
            <a:r>
              <a:rPr lang="en-GB" sz="3800" dirty="0">
                <a:solidFill>
                  <a:prstClr val="white"/>
                </a:solidFill>
                <a:latin typeface="Calibri" panose="020F0502020204030204"/>
                <a:cs typeface="Arial" panose="020B0604020202020204" pitchFamily="34" charset="0"/>
              </a:rPr>
              <a:t>We will record this meeting – please turn off your camera if you don’t want to appear</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380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Mute during presentations</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380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Remember to unmute when it is question time</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380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Any questions can be put in the chat box</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380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Presentations will be available after the event</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3800" dirty="0">
                <a:solidFill>
                  <a:prstClr val="white"/>
                </a:solidFill>
                <a:latin typeface="Calibri" panose="020F0502020204030204"/>
                <a:cs typeface="Arial" panose="020B0604020202020204" pitchFamily="34" charset="0"/>
              </a:rPr>
              <a:t>Purdah</a:t>
            </a:r>
            <a:b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671493"/>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79455B-260F-4A92-95A3-16070EEECE5B}"/>
              </a:ext>
            </a:extLst>
          </p:cNvPr>
          <p:cNvSpPr txBox="1"/>
          <p:nvPr/>
        </p:nvSpPr>
        <p:spPr>
          <a:xfrm>
            <a:off x="875083" y="1180050"/>
            <a:ext cx="1042641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89879697-5C2E-42CB-8D86-8AE23BA8CFA4}"/>
              </a:ext>
            </a:extLst>
          </p:cNvPr>
          <p:cNvSpPr txBox="1"/>
          <p:nvPr/>
        </p:nvSpPr>
        <p:spPr>
          <a:xfrm>
            <a:off x="531223" y="1780215"/>
            <a:ext cx="11114132" cy="35702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b="1" dirty="0">
                <a:solidFill>
                  <a:schemeClr val="bg1"/>
                </a:solidFill>
                <a:effectLst/>
              </a:rPr>
              <a:t>Patient and public involvement in Wandsworth</a:t>
            </a:r>
            <a:br>
              <a:rPr lang="en-GB" sz="4400" dirty="0">
                <a:solidFill>
                  <a:schemeClr val="bg1"/>
                </a:solidFill>
                <a:effectLst/>
              </a:rPr>
            </a:br>
            <a:endParaRPr lang="en-GB" sz="4400" dirty="0">
              <a:solidFill>
                <a:schemeClr val="bg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i="1" dirty="0">
                <a:solidFill>
                  <a:schemeClr val="bg1"/>
                </a:solidFill>
                <a:effectLst/>
              </a:rPr>
              <a:t>- Mark Creelman, Locality Executive Director (Merton and Wandsworth) &amp; Naomi Good, Engagement Manager. </a:t>
            </a:r>
            <a:b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281683"/>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2925</TotalTime>
  <Words>1411</Words>
  <Application>Microsoft Office PowerPoint</Application>
  <PresentationFormat>Widescreen</PresentationFormat>
  <Paragraphs>178</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Trebuchet MS</vt:lpstr>
      <vt:lpstr>Office Theme</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Sarah Cook</dc:creator>
  <cp:lastModifiedBy>Sarah Cook</cp:lastModifiedBy>
  <cp:revision>170</cp:revision>
  <dcterms:created xsi:type="dcterms:W3CDTF">2019-11-26T11:40:43Z</dcterms:created>
  <dcterms:modified xsi:type="dcterms:W3CDTF">2021-04-13T07:55:53Z</dcterms:modified>
</cp:coreProperties>
</file>