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6" r:id="rId2"/>
    <p:sldId id="306" r:id="rId3"/>
    <p:sldId id="303" r:id="rId4"/>
    <p:sldId id="305" r:id="rId5"/>
    <p:sldId id="307" r:id="rId6"/>
    <p:sldId id="308" r:id="rId7"/>
    <p:sldId id="309" r:id="rId8"/>
    <p:sldId id="311" r:id="rId9"/>
    <p:sldId id="319" r:id="rId10"/>
    <p:sldId id="320" r:id="rId11"/>
    <p:sldId id="315" r:id="rId12"/>
    <p:sldId id="317" r:id="rId13"/>
    <p:sldId id="29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12" autoAdjust="0"/>
    <p:restoredTop sz="94660"/>
  </p:normalViewPr>
  <p:slideViewPr>
    <p:cSldViewPr snapToGrid="0">
      <p:cViewPr varScale="1">
        <p:scale>
          <a:sx n="33" d="100"/>
          <a:sy n="33" d="100"/>
        </p:scale>
        <p:origin x="52"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D760B4-2C5B-45B8-B087-76C70B300BA9}" type="datetimeFigureOut">
              <a:rPr lang="en-GB" smtClean="0"/>
              <a:t>31/10/2024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E1D7F1-08B5-4318-BD4D-5FC2D19A90D8}" type="slidenum">
              <a:rPr lang="en-GB" smtClean="0"/>
              <a:t>‹#›</a:t>
            </a:fld>
            <a:endParaRPr lang="en-GB" dirty="0"/>
          </a:p>
        </p:txBody>
      </p:sp>
    </p:spTree>
    <p:extLst>
      <p:ext uri="{BB962C8B-B14F-4D97-AF65-F5344CB8AC3E}">
        <p14:creationId xmlns:p14="http://schemas.microsoft.com/office/powerpoint/2010/main" val="2175476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We work with any organisation that is genuinely committed to helping us achieve our mission as long its activities do not compromise, directly or indirectly, the mental health of those involved with it, or of society at large.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We do not work with or accept money from firms involved in pharmaceuticals, oil, tobacco, or arms, or organisations substantially funded by them. </a:t>
            </a:r>
          </a:p>
          <a:p>
            <a:endParaRPr lang="en-GB" dirty="0"/>
          </a:p>
        </p:txBody>
      </p:sp>
      <p:sp>
        <p:nvSpPr>
          <p:cNvPr id="4" name="Slide Number Placeholder 3"/>
          <p:cNvSpPr>
            <a:spLocks noGrp="1"/>
          </p:cNvSpPr>
          <p:nvPr>
            <p:ph type="sldNum" sz="quarter" idx="5"/>
          </p:nvPr>
        </p:nvSpPr>
        <p:spPr/>
        <p:txBody>
          <a:bodyPr/>
          <a:lstStyle/>
          <a:p>
            <a:fld id="{03E1D7F1-08B5-4318-BD4D-5FC2D19A90D8}" type="slidenum">
              <a:rPr lang="en-GB" smtClean="0"/>
              <a:t>5</a:t>
            </a:fld>
            <a:endParaRPr lang="en-GB" dirty="0"/>
          </a:p>
        </p:txBody>
      </p:sp>
    </p:spTree>
    <p:extLst>
      <p:ext uri="{BB962C8B-B14F-4D97-AF65-F5344CB8AC3E}">
        <p14:creationId xmlns:p14="http://schemas.microsoft.com/office/powerpoint/2010/main" val="3306033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D9FC16B-EB12-4417-B4BC-F9C5F9D4C862}" type="datetime1">
              <a:rPr lang="en-GB" smtClean="0"/>
              <a:t>31/10/2024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74E054B-889C-44E0-B2B4-6D6951790AC3}" type="slidenum">
              <a:rPr lang="en-GB" smtClean="0"/>
              <a:t>‹#›</a:t>
            </a:fld>
            <a:endParaRPr lang="en-GB" dirty="0"/>
          </a:p>
        </p:txBody>
      </p:sp>
    </p:spTree>
    <p:extLst>
      <p:ext uri="{BB962C8B-B14F-4D97-AF65-F5344CB8AC3E}">
        <p14:creationId xmlns:p14="http://schemas.microsoft.com/office/powerpoint/2010/main" val="2870926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F3B7E0-C3FF-4829-BD14-A5FD0B2161B0}" type="datetime1">
              <a:rPr lang="en-GB" smtClean="0"/>
              <a:t>31/10/2024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74E054B-889C-44E0-B2B4-6D6951790AC3}" type="slidenum">
              <a:rPr lang="en-GB" smtClean="0"/>
              <a:t>‹#›</a:t>
            </a:fld>
            <a:endParaRPr lang="en-GB" dirty="0"/>
          </a:p>
        </p:txBody>
      </p:sp>
    </p:spTree>
    <p:extLst>
      <p:ext uri="{BB962C8B-B14F-4D97-AF65-F5344CB8AC3E}">
        <p14:creationId xmlns:p14="http://schemas.microsoft.com/office/powerpoint/2010/main" val="2793626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B46889D-5538-4AAE-A6C1-81975BE9BD89}" type="datetime1">
              <a:rPr lang="en-GB" smtClean="0"/>
              <a:t>31/10/2024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74E054B-889C-44E0-B2B4-6D6951790AC3}" type="slidenum">
              <a:rPr lang="en-GB" smtClean="0"/>
              <a:t>‹#›</a:t>
            </a:fld>
            <a:endParaRPr lang="en-GB" dirty="0"/>
          </a:p>
        </p:txBody>
      </p:sp>
    </p:spTree>
    <p:extLst>
      <p:ext uri="{BB962C8B-B14F-4D97-AF65-F5344CB8AC3E}">
        <p14:creationId xmlns:p14="http://schemas.microsoft.com/office/powerpoint/2010/main" val="370783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AFD042A-E59A-4467-B205-62A627962E99}" type="datetime1">
              <a:rPr lang="en-GB" smtClean="0"/>
              <a:t>31/10/2024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74E054B-889C-44E0-B2B4-6D6951790AC3}" type="slidenum">
              <a:rPr lang="en-GB" smtClean="0"/>
              <a:t>‹#›</a:t>
            </a:fld>
            <a:endParaRPr lang="en-GB" dirty="0"/>
          </a:p>
        </p:txBody>
      </p:sp>
    </p:spTree>
    <p:extLst>
      <p:ext uri="{BB962C8B-B14F-4D97-AF65-F5344CB8AC3E}">
        <p14:creationId xmlns:p14="http://schemas.microsoft.com/office/powerpoint/2010/main" val="1173803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0E7C34-8FBB-4FB9-A282-077617BA972D}" type="datetime1">
              <a:rPr lang="en-GB" smtClean="0"/>
              <a:t>31/10/2024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74E054B-889C-44E0-B2B4-6D6951790AC3}" type="slidenum">
              <a:rPr lang="en-GB" smtClean="0"/>
              <a:t>‹#›</a:t>
            </a:fld>
            <a:endParaRPr lang="en-GB" dirty="0"/>
          </a:p>
        </p:txBody>
      </p:sp>
    </p:spTree>
    <p:extLst>
      <p:ext uri="{BB962C8B-B14F-4D97-AF65-F5344CB8AC3E}">
        <p14:creationId xmlns:p14="http://schemas.microsoft.com/office/powerpoint/2010/main" val="461333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C5A19B3-9C3E-4559-B261-B72DD4141614}" type="datetime1">
              <a:rPr lang="en-GB" smtClean="0"/>
              <a:t>31/10/2024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74E054B-889C-44E0-B2B4-6D6951790AC3}" type="slidenum">
              <a:rPr lang="en-GB" smtClean="0"/>
              <a:t>‹#›</a:t>
            </a:fld>
            <a:endParaRPr lang="en-GB" dirty="0"/>
          </a:p>
        </p:txBody>
      </p:sp>
    </p:spTree>
    <p:extLst>
      <p:ext uri="{BB962C8B-B14F-4D97-AF65-F5344CB8AC3E}">
        <p14:creationId xmlns:p14="http://schemas.microsoft.com/office/powerpoint/2010/main" val="4177067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97E432A-3F9C-4F3F-9EF5-973314D4EAF2}" type="datetime1">
              <a:rPr lang="en-GB" smtClean="0"/>
              <a:t>31/10/2024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74E054B-889C-44E0-B2B4-6D6951790AC3}" type="slidenum">
              <a:rPr lang="en-GB" smtClean="0"/>
              <a:t>‹#›</a:t>
            </a:fld>
            <a:endParaRPr lang="en-GB" dirty="0"/>
          </a:p>
        </p:txBody>
      </p:sp>
    </p:spTree>
    <p:extLst>
      <p:ext uri="{BB962C8B-B14F-4D97-AF65-F5344CB8AC3E}">
        <p14:creationId xmlns:p14="http://schemas.microsoft.com/office/powerpoint/2010/main" val="273540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9B1821A-BEF4-4CB6-935E-DE92C321494B}" type="datetime1">
              <a:rPr lang="en-GB" smtClean="0"/>
              <a:t>31/10/2024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74E054B-889C-44E0-B2B4-6D6951790AC3}" type="slidenum">
              <a:rPr lang="en-GB" smtClean="0"/>
              <a:t>‹#›</a:t>
            </a:fld>
            <a:endParaRPr lang="en-GB" dirty="0"/>
          </a:p>
        </p:txBody>
      </p:sp>
    </p:spTree>
    <p:extLst>
      <p:ext uri="{BB962C8B-B14F-4D97-AF65-F5344CB8AC3E}">
        <p14:creationId xmlns:p14="http://schemas.microsoft.com/office/powerpoint/2010/main" val="2571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497D1B-E6DA-4285-B5B6-1A16500B6E2D}" type="datetime1">
              <a:rPr lang="en-GB" smtClean="0"/>
              <a:t>31/10/2024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74E054B-889C-44E0-B2B4-6D6951790AC3}" type="slidenum">
              <a:rPr lang="en-GB" smtClean="0"/>
              <a:t>‹#›</a:t>
            </a:fld>
            <a:endParaRPr lang="en-GB" dirty="0"/>
          </a:p>
        </p:txBody>
      </p:sp>
    </p:spTree>
    <p:extLst>
      <p:ext uri="{BB962C8B-B14F-4D97-AF65-F5344CB8AC3E}">
        <p14:creationId xmlns:p14="http://schemas.microsoft.com/office/powerpoint/2010/main" val="2262370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2ACCEA-4C88-4241-9F94-E9117BB2E2FC}" type="datetime1">
              <a:rPr lang="en-GB" smtClean="0"/>
              <a:t>31/10/2024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74E054B-889C-44E0-B2B4-6D6951790AC3}" type="slidenum">
              <a:rPr lang="en-GB" smtClean="0"/>
              <a:t>‹#›</a:t>
            </a:fld>
            <a:endParaRPr lang="en-GB" dirty="0"/>
          </a:p>
        </p:txBody>
      </p:sp>
    </p:spTree>
    <p:extLst>
      <p:ext uri="{BB962C8B-B14F-4D97-AF65-F5344CB8AC3E}">
        <p14:creationId xmlns:p14="http://schemas.microsoft.com/office/powerpoint/2010/main" val="3435997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E4E425-5986-426E-93D5-6AAA87784FD4}" type="datetime1">
              <a:rPr lang="en-GB" smtClean="0"/>
              <a:t>31/10/2024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74E054B-889C-44E0-B2B4-6D6951790AC3}" type="slidenum">
              <a:rPr lang="en-GB" smtClean="0"/>
              <a:t>‹#›</a:t>
            </a:fld>
            <a:endParaRPr lang="en-GB" dirty="0"/>
          </a:p>
        </p:txBody>
      </p:sp>
    </p:spTree>
    <p:extLst>
      <p:ext uri="{BB962C8B-B14F-4D97-AF65-F5344CB8AC3E}">
        <p14:creationId xmlns:p14="http://schemas.microsoft.com/office/powerpoint/2010/main" val="2047531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CEBC86-0C3C-490E-99F3-8C155A3330C4}" type="datetime1">
              <a:rPr lang="en-GB" smtClean="0"/>
              <a:t>31/10/2024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E054B-889C-44E0-B2B4-6D6951790AC3}" type="slidenum">
              <a:rPr lang="en-GB" smtClean="0"/>
              <a:t>‹#›</a:t>
            </a:fld>
            <a:endParaRPr lang="en-GB" dirty="0"/>
          </a:p>
        </p:txBody>
      </p:sp>
    </p:spTree>
    <p:extLst>
      <p:ext uri="{BB962C8B-B14F-4D97-AF65-F5344CB8AC3E}">
        <p14:creationId xmlns:p14="http://schemas.microsoft.com/office/powerpoint/2010/main" val="2684819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staff@soundminds.co.uk" TargetMode="External"/><Relationship Id="rId2" Type="http://schemas.openxmlformats.org/officeDocument/2006/relationships/hyperlink" Target="mailto:ije.amaechi@soundminds.co.uk"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soundminds.co.uk/referral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B9DC876-3539-A68C-71BB-9450C8A2C116}"/>
              </a:ext>
            </a:extLst>
          </p:cNvPr>
          <p:cNvSpPr txBox="1"/>
          <p:nvPr/>
        </p:nvSpPr>
        <p:spPr>
          <a:xfrm>
            <a:off x="4654295" y="502920"/>
            <a:ext cx="6894576" cy="1463040"/>
          </a:xfrm>
          <a:prstGeom prst="rect">
            <a:avLst/>
          </a:prstGeom>
        </p:spPr>
        <p:txBody>
          <a:bodyPr vert="horz" lIns="91440" tIns="45720" rIns="91440" bIns="45720" rtlCol="0" anchor="ctr">
            <a:normAutofit/>
          </a:bodyPr>
          <a:lstStyle/>
          <a:p>
            <a:pPr>
              <a:lnSpc>
                <a:spcPct val="90000"/>
              </a:lnSpc>
              <a:spcAft>
                <a:spcPts val="600"/>
              </a:spcAft>
            </a:pPr>
            <a:r>
              <a:rPr lang="en-US" sz="2200" b="1" dirty="0"/>
              <a:t>Presentation by Ije Amaechi</a:t>
            </a:r>
          </a:p>
          <a:p>
            <a:pPr>
              <a:lnSpc>
                <a:spcPct val="90000"/>
              </a:lnSpc>
              <a:spcAft>
                <a:spcPts val="600"/>
              </a:spcAft>
            </a:pPr>
            <a:r>
              <a:rPr lang="en-US" sz="2200" i="1" dirty="0"/>
              <a:t>Community Development Worker</a:t>
            </a:r>
            <a:endParaRPr lang="en-US" sz="2200" dirty="0"/>
          </a:p>
          <a:p>
            <a:pPr>
              <a:lnSpc>
                <a:spcPct val="90000"/>
              </a:lnSpc>
              <a:spcAft>
                <a:spcPts val="600"/>
              </a:spcAft>
            </a:pPr>
            <a:r>
              <a:rPr lang="en-US" sz="2200" dirty="0"/>
              <a:t>At Wandsworth Healthwatch Assembly 24 October 2024</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2911" y="2667083"/>
            <a:ext cx="9486178" cy="2988144"/>
          </a:xfrm>
          <a:prstGeom prst="rect">
            <a:avLst/>
          </a:prstGeom>
        </p:spPr>
      </p:pic>
      <p:sp>
        <p:nvSpPr>
          <p:cNvPr id="3" name="Slide Number Placeholder 2"/>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74E054B-889C-44E0-B2B4-6D6951790AC3}" type="slidenum">
              <a:rPr lang="en-US" smtClean="0"/>
              <a:pPr>
                <a:spcAft>
                  <a:spcPts val="600"/>
                </a:spcAft>
              </a:pPr>
              <a:t>1</a:t>
            </a:fld>
            <a:endParaRPr lang="en-US"/>
          </a:p>
        </p:txBody>
      </p:sp>
    </p:spTree>
    <p:extLst>
      <p:ext uri="{BB962C8B-B14F-4D97-AF65-F5344CB8AC3E}">
        <p14:creationId xmlns:p14="http://schemas.microsoft.com/office/powerpoint/2010/main" val="1694906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710987-45F0-EC10-5DB9-F12EF184355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AB33711-7FAD-A389-9A0B-CA8C5909D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F2E9302-8E79-9997-5911-34B3E6F06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D92FEAF-F6AB-0C24-C3EC-CD4B76D24019}"/>
              </a:ext>
            </a:extLst>
          </p:cNvPr>
          <p:cNvSpPr>
            <a:spLocks noGrp="1"/>
          </p:cNvSpPr>
          <p:nvPr>
            <p:ph type="title"/>
          </p:nvPr>
        </p:nvSpPr>
        <p:spPr>
          <a:xfrm>
            <a:off x="832234" y="297084"/>
            <a:ext cx="9392421" cy="1330841"/>
          </a:xfrm>
        </p:spPr>
        <p:txBody>
          <a:bodyPr>
            <a:normAutofit/>
          </a:bodyPr>
          <a:lstStyle/>
          <a:p>
            <a:r>
              <a:rPr lang="en-GB" b="1" dirty="0"/>
              <a:t>Mama Low’s</a:t>
            </a:r>
          </a:p>
        </p:txBody>
      </p:sp>
      <p:sp>
        <p:nvSpPr>
          <p:cNvPr id="3" name="Content Placeholder 2">
            <a:extLst>
              <a:ext uri="{FF2B5EF4-FFF2-40B4-BE49-F238E27FC236}">
                <a16:creationId xmlns:a16="http://schemas.microsoft.com/office/drawing/2014/main" id="{EE6DBEBF-C5CB-F9A2-8FBF-94F62A87D1EE}"/>
              </a:ext>
            </a:extLst>
          </p:cNvPr>
          <p:cNvSpPr>
            <a:spLocks noGrp="1"/>
          </p:cNvSpPr>
          <p:nvPr>
            <p:ph idx="1"/>
          </p:nvPr>
        </p:nvSpPr>
        <p:spPr>
          <a:xfrm>
            <a:off x="832234" y="2190646"/>
            <a:ext cx="5519977" cy="4964438"/>
          </a:xfrm>
        </p:spPr>
        <p:txBody>
          <a:bodyPr>
            <a:normAutofit/>
          </a:bodyPr>
          <a:lstStyle/>
          <a:p>
            <a:r>
              <a:rPr lang="en-GB" sz="2000" b="0" i="0" dirty="0">
                <a:effectLst/>
              </a:rPr>
              <a:t>Mama Low’s Kitchen is a user led drop-in based at the Katherine Low Settlement.</a:t>
            </a:r>
          </a:p>
          <a:p>
            <a:pPr algn="l"/>
            <a:r>
              <a:rPr lang="en-GB" sz="2000" b="0" i="0" dirty="0">
                <a:effectLst/>
              </a:rPr>
              <a:t>Mama’s is open every Friday throughout the year 10am-2:30pm</a:t>
            </a:r>
          </a:p>
          <a:p>
            <a:pPr algn="l"/>
            <a:r>
              <a:rPr lang="en-GB" sz="2000" b="0" i="0" dirty="0">
                <a:effectLst/>
              </a:rPr>
              <a:t>As well as a low-cost meal there is internet access and peer support, and a programme of outings and other activities.</a:t>
            </a:r>
          </a:p>
          <a:p>
            <a:pPr algn="l"/>
            <a:r>
              <a:rPr lang="en-GB" sz="2000" b="0" i="0" dirty="0">
                <a:effectLst/>
              </a:rPr>
              <a:t>Mama’s is open to Wandsworth residents only and is free to attend once referral to Sound Minds has been completed.</a:t>
            </a:r>
          </a:p>
          <a:p>
            <a:endParaRPr lang="en-GB" sz="2000" dirty="0"/>
          </a:p>
        </p:txBody>
      </p:sp>
      <p:sp>
        <p:nvSpPr>
          <p:cNvPr id="14" name="Freeform: Shape 13">
            <a:extLst>
              <a:ext uri="{FF2B5EF4-FFF2-40B4-BE49-F238E27FC236}">
                <a16:creationId xmlns:a16="http://schemas.microsoft.com/office/drawing/2014/main" id="{2152E9A5-B3DF-D2E0-A637-3D3BD5C5E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5CC6C1D3-A594-7724-2C1C-DC9504D78737}"/>
              </a:ext>
            </a:extLst>
          </p:cNvPr>
          <p:cNvSpPr>
            <a:spLocks noGrp="1"/>
          </p:cNvSpPr>
          <p:nvPr>
            <p:ph type="sldNum" sz="quarter" idx="12"/>
          </p:nvPr>
        </p:nvSpPr>
        <p:spPr>
          <a:xfrm>
            <a:off x="8610600" y="6356350"/>
            <a:ext cx="2743200" cy="365125"/>
          </a:xfrm>
        </p:spPr>
        <p:txBody>
          <a:bodyPr>
            <a:normAutofit/>
          </a:bodyPr>
          <a:lstStyle/>
          <a:p>
            <a:pPr>
              <a:spcAft>
                <a:spcPts val="600"/>
              </a:spcAft>
            </a:pPr>
            <a:fld id="{D74E054B-889C-44E0-B2B4-6D6951790AC3}" type="slidenum">
              <a:rPr lang="en-GB" sz="1000"/>
              <a:pPr>
                <a:spcAft>
                  <a:spcPts val="600"/>
                </a:spcAft>
              </a:pPr>
              <a:t>10</a:t>
            </a:fld>
            <a:endParaRPr lang="en-GB" sz="1000"/>
          </a:p>
        </p:txBody>
      </p:sp>
      <p:pic>
        <p:nvPicPr>
          <p:cNvPr id="1026" name="Picture 2">
            <a:extLst>
              <a:ext uri="{FF2B5EF4-FFF2-40B4-BE49-F238E27FC236}">
                <a16:creationId xmlns:a16="http://schemas.microsoft.com/office/drawing/2014/main" id="{5750A0AC-6DB2-EFF2-A494-BED176C18A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2963" y="2061836"/>
            <a:ext cx="4862077" cy="34447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A8FC75E-E841-ADAC-1EF9-525C382109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5890639"/>
            <a:ext cx="2049379" cy="648273"/>
          </a:xfrm>
          <a:prstGeom prst="rect">
            <a:avLst/>
          </a:prstGeom>
        </p:spPr>
      </p:pic>
    </p:spTree>
    <p:extLst>
      <p:ext uri="{BB962C8B-B14F-4D97-AF65-F5344CB8AC3E}">
        <p14:creationId xmlns:p14="http://schemas.microsoft.com/office/powerpoint/2010/main" val="3162212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2CC9B69-24A2-76DE-E050-4558FED78E8E}"/>
              </a:ext>
            </a:extLst>
          </p:cNvPr>
          <p:cNvSpPr>
            <a:spLocks noGrp="1"/>
          </p:cNvSpPr>
          <p:nvPr>
            <p:ph type="title"/>
          </p:nvPr>
        </p:nvSpPr>
        <p:spPr>
          <a:xfrm>
            <a:off x="838200" y="220948"/>
            <a:ext cx="9392421" cy="1330841"/>
          </a:xfrm>
        </p:spPr>
        <p:txBody>
          <a:bodyPr>
            <a:normAutofit/>
          </a:bodyPr>
          <a:lstStyle/>
          <a:p>
            <a:r>
              <a:rPr lang="en-GB" sz="4800" b="1" dirty="0">
                <a:effectLst/>
                <a:ea typeface="Calibri" panose="020F0502020204030204" pitchFamily="34" charset="0"/>
                <a:cs typeface="Times New Roman" panose="02020603050405020304" pitchFamily="18" charset="0"/>
              </a:rPr>
              <a:t>Impact</a:t>
            </a:r>
            <a:endParaRPr lang="en-GB" sz="4800" b="1" dirty="0"/>
          </a:p>
        </p:txBody>
      </p:sp>
      <p:sp>
        <p:nvSpPr>
          <p:cNvPr id="3" name="Content Placeholder 2">
            <a:extLst>
              <a:ext uri="{FF2B5EF4-FFF2-40B4-BE49-F238E27FC236}">
                <a16:creationId xmlns:a16="http://schemas.microsoft.com/office/drawing/2014/main" id="{B6469AD4-6D35-A82B-1C63-ADA887D7AA6F}"/>
              </a:ext>
            </a:extLst>
          </p:cNvPr>
          <p:cNvSpPr>
            <a:spLocks noGrp="1"/>
          </p:cNvSpPr>
          <p:nvPr>
            <p:ph idx="1"/>
          </p:nvPr>
        </p:nvSpPr>
        <p:spPr>
          <a:xfrm>
            <a:off x="838200" y="1724826"/>
            <a:ext cx="5257800" cy="4054299"/>
          </a:xfrm>
        </p:spPr>
        <p:txBody>
          <a:bodyPr>
            <a:normAutofit/>
          </a:bodyPr>
          <a:lstStyle/>
          <a:p>
            <a:pPr marL="0" indent="0">
              <a:buNone/>
            </a:pPr>
            <a:r>
              <a:rPr lang="en-GB" sz="2150" b="0" i="0" dirty="0">
                <a:effectLst/>
              </a:rPr>
              <a:t>● Our 2023 member survey showed that 100% of members rated their experience of Sound Minds as excellent/good and that:</a:t>
            </a:r>
          </a:p>
          <a:p>
            <a:pPr marL="0" indent="0">
              <a:buNone/>
            </a:pPr>
            <a:r>
              <a:rPr lang="en-GB" sz="2150" b="0" i="0" dirty="0">
                <a:effectLst/>
              </a:rPr>
              <a:t>● 80% agreed their mental health had improved.</a:t>
            </a:r>
          </a:p>
          <a:p>
            <a:pPr marL="0" indent="0">
              <a:buNone/>
            </a:pPr>
            <a:r>
              <a:rPr lang="en-GB" sz="2150" b="0" i="0" dirty="0">
                <a:effectLst/>
              </a:rPr>
              <a:t>● 56% agreed that they met more people socially and felt less isolated.</a:t>
            </a:r>
          </a:p>
          <a:p>
            <a:pPr marL="0" indent="0">
              <a:buNone/>
            </a:pPr>
            <a:r>
              <a:rPr lang="en-GB" sz="2150" b="0" i="0" dirty="0">
                <a:effectLst/>
              </a:rPr>
              <a:t>● 72% agreed that they had increased resilience and better coping mechanisms.</a:t>
            </a:r>
          </a:p>
          <a:p>
            <a:pPr marL="0" indent="0">
              <a:buNone/>
            </a:pPr>
            <a:r>
              <a:rPr lang="en-GB" sz="2150" b="0" i="0" dirty="0">
                <a:effectLst/>
              </a:rPr>
              <a:t>● 80% felt that their life had more sense of purpose.</a:t>
            </a:r>
          </a:p>
          <a:p>
            <a:pPr marL="342900" lvl="0" indent="-342900">
              <a:spcAft>
                <a:spcPts val="800"/>
              </a:spcAft>
              <a:buFont typeface="Courier New" panose="02070309020205020404" pitchFamily="49" charset="0"/>
              <a:buChar char="o"/>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Freeform: Shape 15">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6D9439F3-38EE-9478-F57C-95DD7F87AA4A}"/>
              </a:ext>
            </a:extLst>
          </p:cNvPr>
          <p:cNvSpPr>
            <a:spLocks noGrp="1"/>
          </p:cNvSpPr>
          <p:nvPr>
            <p:ph type="sldNum" sz="quarter" idx="12"/>
          </p:nvPr>
        </p:nvSpPr>
        <p:spPr>
          <a:xfrm>
            <a:off x="8610600" y="6356350"/>
            <a:ext cx="2743200" cy="365125"/>
          </a:xfrm>
        </p:spPr>
        <p:txBody>
          <a:bodyPr>
            <a:normAutofit/>
          </a:bodyPr>
          <a:lstStyle/>
          <a:p>
            <a:pPr>
              <a:spcAft>
                <a:spcPts val="600"/>
              </a:spcAft>
            </a:pPr>
            <a:fld id="{D74E054B-889C-44E0-B2B4-6D6951790AC3}" type="slidenum">
              <a:rPr lang="en-GB" sz="1000"/>
              <a:pPr>
                <a:spcAft>
                  <a:spcPts val="600"/>
                </a:spcAft>
              </a:pPr>
              <a:t>11</a:t>
            </a:fld>
            <a:endParaRPr lang="en-GB" sz="1000"/>
          </a:p>
        </p:txBody>
      </p:sp>
      <p:pic>
        <p:nvPicPr>
          <p:cNvPr id="5" name="Picture 4" descr="A person speaking into a microphone&#10;&#10;Description automatically generated">
            <a:extLst>
              <a:ext uri="{FF2B5EF4-FFF2-40B4-BE49-F238E27FC236}">
                <a16:creationId xmlns:a16="http://schemas.microsoft.com/office/drawing/2014/main" id="{A6C42158-6230-D1F4-A179-ABB96A217F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2365" y="1904563"/>
            <a:ext cx="4572511" cy="3465106"/>
          </a:xfrm>
          <a:prstGeom prst="rect">
            <a:avLst/>
          </a:prstGeom>
        </p:spPr>
      </p:pic>
      <p:pic>
        <p:nvPicPr>
          <p:cNvPr id="6" name="Picture 5">
            <a:extLst>
              <a:ext uri="{FF2B5EF4-FFF2-40B4-BE49-F238E27FC236}">
                <a16:creationId xmlns:a16="http://schemas.microsoft.com/office/drawing/2014/main" id="{8DA451D2-1315-63FE-B2F6-A721177E1D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5890639"/>
            <a:ext cx="2049379" cy="648273"/>
          </a:xfrm>
          <a:prstGeom prst="rect">
            <a:avLst/>
          </a:prstGeom>
        </p:spPr>
      </p:pic>
    </p:spTree>
    <p:extLst>
      <p:ext uri="{BB962C8B-B14F-4D97-AF65-F5344CB8AC3E}">
        <p14:creationId xmlns:p14="http://schemas.microsoft.com/office/powerpoint/2010/main" val="1890985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FDF69E-F3E9-836E-D4B8-BC1C81AB3405}"/>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F5E783-0D8B-4BBC-BB76-CF18F2DA7A2E}"/>
              </a:ext>
            </a:extLst>
          </p:cNvPr>
          <p:cNvSpPr>
            <a:spLocks noGrp="1"/>
          </p:cNvSpPr>
          <p:nvPr>
            <p:ph type="title"/>
          </p:nvPr>
        </p:nvSpPr>
        <p:spPr>
          <a:xfrm>
            <a:off x="572493" y="238539"/>
            <a:ext cx="11018520" cy="1434415"/>
          </a:xfrm>
        </p:spPr>
        <p:txBody>
          <a:bodyPr anchor="b">
            <a:normAutofit/>
          </a:bodyPr>
          <a:lstStyle/>
          <a:p>
            <a:r>
              <a:rPr lang="en-GB" sz="5400" b="1">
                <a:effectLst/>
                <a:ea typeface="Calibri" panose="020F0502020204030204" pitchFamily="34" charset="0"/>
                <a:cs typeface="Times New Roman" panose="02020603050405020304" pitchFamily="18" charset="0"/>
              </a:rPr>
              <a:t>Participant interview – Art </a:t>
            </a:r>
            <a:endParaRPr lang="en-GB" sz="5400" b="1"/>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C248B60-AC58-6B7F-56C2-F2B88BE5776A}"/>
              </a:ext>
            </a:extLst>
          </p:cNvPr>
          <p:cNvSpPr>
            <a:spLocks noGrp="1"/>
          </p:cNvSpPr>
          <p:nvPr>
            <p:ph idx="1"/>
          </p:nvPr>
        </p:nvSpPr>
        <p:spPr>
          <a:xfrm>
            <a:off x="572493" y="1837775"/>
            <a:ext cx="6935212" cy="4119172"/>
          </a:xfrm>
        </p:spPr>
        <p:txBody>
          <a:bodyPr anchor="t">
            <a:noAutofit/>
          </a:bodyPr>
          <a:lstStyle/>
          <a:p>
            <a:endParaRPr lang="en-GB" sz="1800" b="1" dirty="0"/>
          </a:p>
          <a:p>
            <a:pPr marL="0" indent="0">
              <a:buNone/>
            </a:pPr>
            <a:r>
              <a:rPr lang="en-GB" sz="1800" b="1" dirty="0"/>
              <a:t>Q. What has been your overall experience of the art sessions? </a:t>
            </a:r>
          </a:p>
          <a:p>
            <a:pPr marL="0" indent="0">
              <a:buNone/>
            </a:pPr>
            <a:r>
              <a:rPr lang="en-GB" sz="1800" dirty="0"/>
              <a:t>It’s been a positive one. It’s reignited a spark within me to be creative and given me confidence to think about being creative and express myself. I wasn’t sure before coming along, I mentioned to my social prescriber that I liked art and she got me a place and here I am and it’s been good. It’s also good that no one is questioned as to why they are there, everyone is just allowed to be. </a:t>
            </a:r>
          </a:p>
          <a:p>
            <a:pPr marL="0" indent="0">
              <a:buNone/>
            </a:pPr>
            <a:r>
              <a:rPr lang="en-GB" sz="1800" dirty="0"/>
              <a:t> </a:t>
            </a:r>
          </a:p>
          <a:p>
            <a:pPr marL="0" indent="0">
              <a:buNone/>
            </a:pPr>
            <a:r>
              <a:rPr lang="en-GB" sz="1800" b="1" dirty="0"/>
              <a:t>Q. How would you define your mental health problems?</a:t>
            </a:r>
          </a:p>
          <a:p>
            <a:pPr marL="0" indent="0">
              <a:buNone/>
            </a:pPr>
            <a:r>
              <a:rPr lang="en-GB" sz="1800" dirty="0"/>
              <a:t>I’m in a much better place than I was, I feel a lot happier and things aren’t so insurmountable. I’m still taking the depression meds. It’s taken me a while to get here, I started going downhill about 5 years ago but I’m in a much better place than I was. I think this has helped, meeting strangers always helps because no one knows you and you can just be yourself. </a:t>
            </a:r>
          </a:p>
          <a:p>
            <a:pPr marL="342900" lvl="0" indent="-342900">
              <a:spcAft>
                <a:spcPts val="800"/>
              </a:spcAft>
              <a:buFont typeface="Courier New" panose="02070309020205020404" pitchFamily="49" charset="0"/>
              <a:buChar char="o"/>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D266082-0009-B5C1-7BC1-045ED1F50F23}"/>
              </a:ext>
            </a:extLst>
          </p:cNvPr>
          <p:cNvSpPr>
            <a:spLocks noGrp="1"/>
          </p:cNvSpPr>
          <p:nvPr>
            <p:ph type="sldNum" sz="quarter" idx="12"/>
          </p:nvPr>
        </p:nvSpPr>
        <p:spPr>
          <a:xfrm>
            <a:off x="8610600" y="6356350"/>
            <a:ext cx="2743200" cy="365125"/>
          </a:xfrm>
        </p:spPr>
        <p:txBody>
          <a:bodyPr>
            <a:normAutofit/>
          </a:bodyPr>
          <a:lstStyle/>
          <a:p>
            <a:pPr>
              <a:spcAft>
                <a:spcPts val="600"/>
              </a:spcAft>
            </a:pPr>
            <a:fld id="{D74E054B-889C-44E0-B2B4-6D6951790AC3}" type="slidenum">
              <a:rPr lang="en-GB" smtClean="0"/>
              <a:pPr>
                <a:spcAft>
                  <a:spcPts val="600"/>
                </a:spcAft>
              </a:pPr>
              <a:t>12</a:t>
            </a:fld>
            <a:endParaRPr lang="en-GB"/>
          </a:p>
        </p:txBody>
      </p:sp>
      <p:pic>
        <p:nvPicPr>
          <p:cNvPr id="5" name="Picture 4">
            <a:extLst>
              <a:ext uri="{FF2B5EF4-FFF2-40B4-BE49-F238E27FC236}">
                <a16:creationId xmlns:a16="http://schemas.microsoft.com/office/drawing/2014/main" id="{C01B318A-3C04-70AC-8AC0-4CA7754FAD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8645" y="3319013"/>
            <a:ext cx="3656648" cy="1156695"/>
          </a:xfrm>
          <a:prstGeom prst="rect">
            <a:avLst/>
          </a:prstGeom>
        </p:spPr>
      </p:pic>
    </p:spTree>
    <p:extLst>
      <p:ext uri="{BB962C8B-B14F-4D97-AF65-F5344CB8AC3E}">
        <p14:creationId xmlns:p14="http://schemas.microsoft.com/office/powerpoint/2010/main" val="4024660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7900" y="425957"/>
            <a:ext cx="10236200" cy="5313363"/>
          </a:xfrm>
        </p:spPr>
        <p:txBody>
          <a:bodyPr>
            <a:normAutofit fontScale="55000" lnSpcReduction="20000"/>
          </a:bodyPr>
          <a:lstStyle/>
          <a:p>
            <a:pPr marL="0" indent="0" algn="ctr">
              <a:buNone/>
            </a:pPr>
            <a:endParaRPr lang="en-US" sz="5800" b="1" dirty="0"/>
          </a:p>
          <a:p>
            <a:pPr marL="0" indent="0" algn="ctr">
              <a:buNone/>
            </a:pPr>
            <a:r>
              <a:rPr lang="en-US" sz="5800" b="1" dirty="0"/>
              <a:t>Thank you for listening</a:t>
            </a:r>
          </a:p>
          <a:p>
            <a:pPr marL="0" indent="0" algn="ctr">
              <a:buNone/>
            </a:pPr>
            <a:endParaRPr lang="en-US" sz="3600" b="1" dirty="0"/>
          </a:p>
          <a:p>
            <a:pPr marL="0" indent="0" algn="ctr">
              <a:buNone/>
            </a:pPr>
            <a:r>
              <a:rPr lang="en-US" sz="3600" b="1" dirty="0"/>
              <a:t>You can contact me at </a:t>
            </a:r>
            <a:r>
              <a:rPr lang="en-US" sz="3600" b="1" dirty="0">
                <a:hlinkClick r:id="rId2"/>
              </a:rPr>
              <a:t>ije.amaechi@soundminds.co.uk</a:t>
            </a:r>
            <a:endParaRPr lang="en-US" sz="3600" b="1" dirty="0"/>
          </a:p>
          <a:p>
            <a:pPr marL="0" indent="0" algn="ctr">
              <a:buNone/>
            </a:pPr>
            <a:r>
              <a:rPr lang="en-US" sz="3600" b="1" dirty="0"/>
              <a:t>Or our staff email </a:t>
            </a:r>
            <a:r>
              <a:rPr lang="en-US" sz="3600" b="1" dirty="0">
                <a:hlinkClick r:id="rId3"/>
              </a:rPr>
              <a:t>staff@soundminds.co.uk</a:t>
            </a:r>
            <a:r>
              <a:rPr lang="en-US" sz="3600" b="1" dirty="0"/>
              <a:t> </a:t>
            </a:r>
          </a:p>
          <a:p>
            <a:pPr marL="0" indent="0" algn="ctr">
              <a:buNone/>
            </a:pPr>
            <a:endParaRPr lang="en-US" sz="3600" b="1" dirty="0"/>
          </a:p>
          <a:p>
            <a:pPr marL="0" indent="0" algn="ctr">
              <a:buNone/>
            </a:pPr>
            <a:r>
              <a:rPr lang="en-US" sz="3600" dirty="0"/>
              <a:t>We welcome referrals to Sound Minds and the different projects we have on offer</a:t>
            </a:r>
          </a:p>
          <a:p>
            <a:pPr marL="0" indent="0" algn="ctr">
              <a:buNone/>
            </a:pPr>
            <a:r>
              <a:rPr lang="en-US" sz="3600" dirty="0"/>
              <a:t>(you can also self-refer)</a:t>
            </a:r>
          </a:p>
          <a:p>
            <a:pPr marL="0" indent="0" algn="ctr">
              <a:buNone/>
            </a:pPr>
            <a:r>
              <a:rPr lang="en-US" sz="3600" dirty="0">
                <a:hlinkClick r:id="rId4"/>
              </a:rPr>
              <a:t>soundminds.co.uk/referrals/</a:t>
            </a:r>
            <a:r>
              <a:rPr lang="en-US" sz="3600" dirty="0"/>
              <a:t> </a:t>
            </a:r>
          </a:p>
          <a:p>
            <a:pPr marL="0" indent="0" algn="ctr">
              <a:buNone/>
            </a:pPr>
            <a:endParaRPr lang="en-US" sz="3600" dirty="0"/>
          </a:p>
          <a:p>
            <a:pPr marL="0" indent="0" algn="ctr">
              <a:buNone/>
            </a:pPr>
            <a:endParaRPr lang="en-US" sz="3600" dirty="0"/>
          </a:p>
          <a:p>
            <a:pPr marL="0" indent="0" algn="ctr">
              <a:buNone/>
            </a:pPr>
            <a:r>
              <a:rPr lang="en-US" sz="3600" dirty="0"/>
              <a:t>020 7207 1786</a:t>
            </a:r>
          </a:p>
          <a:p>
            <a:pPr marL="0" indent="0" algn="ctr">
              <a:buNone/>
            </a:pPr>
            <a:r>
              <a:rPr lang="en-US" sz="3600" dirty="0"/>
              <a:t>20-22 York Road, Battersea, </a:t>
            </a:r>
          </a:p>
          <a:p>
            <a:pPr marL="0" indent="0" algn="ctr">
              <a:buNone/>
            </a:pPr>
            <a:r>
              <a:rPr lang="en-US" sz="3600" dirty="0"/>
              <a:t>London SW11 3QA</a:t>
            </a:r>
            <a:endParaRPr lang="en-GB" sz="3600" dirty="0"/>
          </a:p>
        </p:txBody>
      </p:sp>
      <p:sp>
        <p:nvSpPr>
          <p:cNvPr id="4" name="Slide Number Placeholder 3"/>
          <p:cNvSpPr>
            <a:spLocks noGrp="1"/>
          </p:cNvSpPr>
          <p:nvPr>
            <p:ph type="sldNum" sz="quarter" idx="12"/>
          </p:nvPr>
        </p:nvSpPr>
        <p:spPr/>
        <p:txBody>
          <a:bodyPr/>
          <a:lstStyle/>
          <a:p>
            <a:fld id="{D74E054B-889C-44E0-B2B4-6D6951790AC3}" type="slidenum">
              <a:rPr lang="en-GB" smtClean="0"/>
              <a:t>13</a:t>
            </a:fld>
            <a:endParaRPr lang="en-GB" dirty="0"/>
          </a:p>
        </p:txBody>
      </p:sp>
      <p:pic>
        <p:nvPicPr>
          <p:cNvPr id="2" name="Picture 1">
            <a:extLst>
              <a:ext uri="{FF2B5EF4-FFF2-40B4-BE49-F238E27FC236}">
                <a16:creationId xmlns:a16="http://schemas.microsoft.com/office/drawing/2014/main" id="{471993E2-3F3B-9D50-2471-6C5D6B653E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1310" y="5708077"/>
            <a:ext cx="2049379" cy="648273"/>
          </a:xfrm>
          <a:prstGeom prst="rect">
            <a:avLst/>
          </a:prstGeom>
        </p:spPr>
      </p:pic>
    </p:spTree>
    <p:extLst>
      <p:ext uri="{BB962C8B-B14F-4D97-AF65-F5344CB8AC3E}">
        <p14:creationId xmlns:p14="http://schemas.microsoft.com/office/powerpoint/2010/main" val="2722283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CC9B69-24A2-76DE-E050-4558FED78E8E}"/>
              </a:ext>
            </a:extLst>
          </p:cNvPr>
          <p:cNvSpPr>
            <a:spLocks noGrp="1"/>
          </p:cNvSpPr>
          <p:nvPr>
            <p:ph type="title"/>
          </p:nvPr>
        </p:nvSpPr>
        <p:spPr>
          <a:xfrm>
            <a:off x="6151294" y="486184"/>
            <a:ext cx="5397237" cy="1325563"/>
          </a:xfrm>
        </p:spPr>
        <p:txBody>
          <a:bodyPr>
            <a:normAutofit/>
          </a:bodyPr>
          <a:lstStyle/>
          <a:p>
            <a:r>
              <a:rPr lang="en-GB" b="1" dirty="0"/>
              <a:t>Our vision</a:t>
            </a:r>
          </a:p>
        </p:txBody>
      </p:sp>
      <p:pic>
        <p:nvPicPr>
          <p:cNvPr id="7" name="Picture 6">
            <a:extLst>
              <a:ext uri="{FF2B5EF4-FFF2-40B4-BE49-F238E27FC236}">
                <a16:creationId xmlns:a16="http://schemas.microsoft.com/office/drawing/2014/main" id="{FC76521A-27D9-517B-624C-D9F6ABED1D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353" y="1242106"/>
            <a:ext cx="4555700" cy="1446435"/>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
        <p:nvSpPr>
          <p:cNvPr id="15" name="Freeform: Shape 14">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6469AD4-6D35-A82B-1C63-ADA887D7AA6F}"/>
              </a:ext>
            </a:extLst>
          </p:cNvPr>
          <p:cNvSpPr>
            <a:spLocks noGrp="1"/>
          </p:cNvSpPr>
          <p:nvPr>
            <p:ph idx="1"/>
          </p:nvPr>
        </p:nvSpPr>
        <p:spPr>
          <a:xfrm>
            <a:off x="6151294" y="1946684"/>
            <a:ext cx="5397237" cy="4351338"/>
          </a:xfrm>
        </p:spPr>
        <p:txBody>
          <a:bodyPr>
            <a:normAutofit/>
          </a:bodyPr>
          <a:lstStyle/>
          <a:p>
            <a:pPr marL="0" indent="0">
              <a:spcAft>
                <a:spcPts val="800"/>
              </a:spcAft>
              <a:buNone/>
            </a:pPr>
            <a:endParaRPr lang="en-GB" sz="2200" dirty="0">
              <a:effectLst/>
              <a:ea typeface="Calibri" panose="020F0502020204030204" pitchFamily="34" charset="0"/>
              <a:cs typeface="Times New Roman" panose="02020603050405020304" pitchFamily="18" charset="0"/>
            </a:endParaRPr>
          </a:p>
          <a:p>
            <a:pPr>
              <a:spcAft>
                <a:spcPts val="800"/>
              </a:spcAft>
            </a:pPr>
            <a:r>
              <a:rPr lang="en-GB" sz="2200" b="0" i="0" dirty="0">
                <a:effectLst/>
              </a:rPr>
              <a:t>Sound Minds is a mental health charity transforming lives through music, film and art. </a:t>
            </a:r>
          </a:p>
          <a:p>
            <a:pPr>
              <a:spcAft>
                <a:spcPts val="800"/>
              </a:spcAft>
            </a:pPr>
            <a:r>
              <a:rPr lang="en-GB" sz="2200" b="0" i="0" dirty="0">
                <a:effectLst/>
              </a:rPr>
              <a:t>We are a thriving community bound together by creativity and a shared belief in mutual learning and peer support.</a:t>
            </a:r>
            <a:endParaRPr lang="en-GB" sz="2200" dirty="0">
              <a:effectLst/>
              <a:ea typeface="Calibri" panose="020F0502020204030204" pitchFamily="34" charset="0"/>
              <a:cs typeface="Times New Roman" panose="02020603050405020304" pitchFamily="18" charset="0"/>
            </a:endParaRPr>
          </a:p>
          <a:p>
            <a:pPr>
              <a:spcAft>
                <a:spcPts val="800"/>
              </a:spcAft>
            </a:pPr>
            <a:r>
              <a:rPr lang="en-GB" sz="2200" dirty="0">
                <a:effectLst/>
                <a:ea typeface="Calibri" panose="020F0502020204030204" pitchFamily="34" charset="0"/>
                <a:cs typeface="Times New Roman" panose="02020603050405020304" pitchFamily="18" charset="0"/>
              </a:rPr>
              <a:t>Every person with mental health problems in South-West London can have access to high quality artistic activity and peer support.</a:t>
            </a:r>
          </a:p>
          <a:p>
            <a:endParaRPr lang="en-GB" sz="2200" dirty="0"/>
          </a:p>
        </p:txBody>
      </p:sp>
      <p:sp>
        <p:nvSpPr>
          <p:cNvPr id="17" name="Arc 16">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539683" y="162676"/>
            <a:ext cx="4083433"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6D9439F3-38EE-9478-F57C-95DD7F87AA4A}"/>
              </a:ext>
            </a:extLst>
          </p:cNvPr>
          <p:cNvSpPr>
            <a:spLocks noGrp="1"/>
          </p:cNvSpPr>
          <p:nvPr>
            <p:ph type="sldNum" sz="quarter" idx="12"/>
          </p:nvPr>
        </p:nvSpPr>
        <p:spPr>
          <a:xfrm>
            <a:off x="8610600" y="6356350"/>
            <a:ext cx="2743200" cy="365125"/>
          </a:xfrm>
        </p:spPr>
        <p:txBody>
          <a:bodyPr>
            <a:normAutofit/>
          </a:bodyPr>
          <a:lstStyle/>
          <a:p>
            <a:pPr>
              <a:spcAft>
                <a:spcPts val="600"/>
              </a:spcAft>
            </a:pPr>
            <a:fld id="{D74E054B-889C-44E0-B2B4-6D6951790AC3}" type="slidenum">
              <a:rPr lang="en-GB" smtClean="0"/>
              <a:pPr>
                <a:spcAft>
                  <a:spcPts val="600"/>
                </a:spcAft>
              </a:pPr>
              <a:t>2</a:t>
            </a:fld>
            <a:endParaRPr lang="en-GB"/>
          </a:p>
        </p:txBody>
      </p:sp>
      <p:pic>
        <p:nvPicPr>
          <p:cNvPr id="1028" name="Picture 4">
            <a:extLst>
              <a:ext uri="{FF2B5EF4-FFF2-40B4-BE49-F238E27FC236}">
                <a16:creationId xmlns:a16="http://schemas.microsoft.com/office/drawing/2014/main" id="{52DFE4E7-A928-5167-5224-1964159FB8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576" y="3229356"/>
            <a:ext cx="4555700" cy="3038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749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CC9B69-24A2-76DE-E050-4558FED78E8E}"/>
              </a:ext>
            </a:extLst>
          </p:cNvPr>
          <p:cNvSpPr>
            <a:spLocks noGrp="1"/>
          </p:cNvSpPr>
          <p:nvPr>
            <p:ph type="title"/>
          </p:nvPr>
        </p:nvSpPr>
        <p:spPr>
          <a:xfrm>
            <a:off x="640080" y="329184"/>
            <a:ext cx="6894576" cy="1783080"/>
          </a:xfrm>
        </p:spPr>
        <p:txBody>
          <a:bodyPr anchor="b">
            <a:normAutofit/>
          </a:bodyPr>
          <a:lstStyle/>
          <a:p>
            <a:r>
              <a:rPr lang="en-GB" sz="5400" b="1" dirty="0"/>
              <a:t>Values</a:t>
            </a:r>
          </a:p>
        </p:txBody>
      </p:sp>
      <p:sp>
        <p:nvSpPr>
          <p:cNvPr id="1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6469AD4-6D35-A82B-1C63-ADA887D7AA6F}"/>
              </a:ext>
            </a:extLst>
          </p:cNvPr>
          <p:cNvSpPr>
            <a:spLocks noGrp="1"/>
          </p:cNvSpPr>
          <p:nvPr>
            <p:ph idx="1"/>
          </p:nvPr>
        </p:nvSpPr>
        <p:spPr>
          <a:xfrm>
            <a:off x="640080" y="2414016"/>
            <a:ext cx="10909808" cy="4059936"/>
          </a:xfrm>
        </p:spPr>
        <p:txBody>
          <a:bodyPr>
            <a:normAutofit fontScale="70000" lnSpcReduction="20000"/>
          </a:bodyPr>
          <a:lstStyle/>
          <a:p>
            <a:pPr marL="0" indent="0">
              <a:spcAft>
                <a:spcPts val="800"/>
              </a:spcAft>
              <a:buNone/>
            </a:pP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We are member-led. </a:t>
            </a:r>
          </a:p>
          <a:p>
            <a:pPr>
              <a:spcAft>
                <a:spcPts val="80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We are strongly embedded in our local community. </a:t>
            </a:r>
          </a:p>
          <a:p>
            <a:pPr>
              <a:spcAft>
                <a:spcPts val="80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We are creative, respectful, supportive, non-judgemental and tolerant.</a:t>
            </a:r>
          </a:p>
          <a:p>
            <a:pPr>
              <a:spcAft>
                <a:spcPts val="80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We are person-centred and tailor provision to the needs of the individual so that they can reach their potential. </a:t>
            </a:r>
          </a:p>
          <a:p>
            <a:pPr>
              <a:spcAft>
                <a:spcPts val="80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We nurture and take pride in an inventive and adaptive approach to working with people with mental health problems. </a:t>
            </a:r>
          </a:p>
          <a:p>
            <a:pPr>
              <a:spcAft>
                <a:spcPts val="80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Music is at the heart of what we do but we prize all forms of artistic endeavour and peer support. </a:t>
            </a:r>
          </a:p>
          <a:p>
            <a:endParaRPr lang="en-GB" sz="1200" dirty="0"/>
          </a:p>
        </p:txBody>
      </p:sp>
      <p:pic>
        <p:nvPicPr>
          <p:cNvPr id="7" name="Picture 6">
            <a:extLst>
              <a:ext uri="{FF2B5EF4-FFF2-40B4-BE49-F238E27FC236}">
                <a16:creationId xmlns:a16="http://schemas.microsoft.com/office/drawing/2014/main" id="{FC76521A-27D9-517B-624C-D9F6ABED1D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3720" y="1133688"/>
            <a:ext cx="3376168" cy="1071933"/>
          </a:xfrm>
          <a:prstGeom prst="rect">
            <a:avLst/>
          </a:prstGeom>
        </p:spPr>
      </p:pic>
      <p:sp>
        <p:nvSpPr>
          <p:cNvPr id="4" name="Slide Number Placeholder 3">
            <a:extLst>
              <a:ext uri="{FF2B5EF4-FFF2-40B4-BE49-F238E27FC236}">
                <a16:creationId xmlns:a16="http://schemas.microsoft.com/office/drawing/2014/main" id="{6D9439F3-38EE-9478-F57C-95DD7F87AA4A}"/>
              </a:ext>
            </a:extLst>
          </p:cNvPr>
          <p:cNvSpPr>
            <a:spLocks noGrp="1"/>
          </p:cNvSpPr>
          <p:nvPr>
            <p:ph type="sldNum" sz="quarter" idx="12"/>
          </p:nvPr>
        </p:nvSpPr>
        <p:spPr>
          <a:xfrm>
            <a:off x="8610600" y="6356350"/>
            <a:ext cx="2743200" cy="365125"/>
          </a:xfrm>
        </p:spPr>
        <p:txBody>
          <a:bodyPr>
            <a:normAutofit/>
          </a:bodyPr>
          <a:lstStyle/>
          <a:p>
            <a:pPr>
              <a:spcAft>
                <a:spcPts val="600"/>
              </a:spcAft>
            </a:pPr>
            <a:fld id="{D74E054B-889C-44E0-B2B4-6D6951790AC3}" type="slidenum">
              <a:rPr lang="en-GB" smtClean="0"/>
              <a:pPr>
                <a:spcAft>
                  <a:spcPts val="600"/>
                </a:spcAft>
              </a:pPr>
              <a:t>3</a:t>
            </a:fld>
            <a:endParaRPr lang="en-GB"/>
          </a:p>
        </p:txBody>
      </p:sp>
    </p:spTree>
    <p:extLst>
      <p:ext uri="{BB962C8B-B14F-4D97-AF65-F5344CB8AC3E}">
        <p14:creationId xmlns:p14="http://schemas.microsoft.com/office/powerpoint/2010/main" val="453712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75A5B51-0925-4835-8511-A0DD17EAA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CC9B69-24A2-76DE-E050-4558FED78E8E}"/>
              </a:ext>
            </a:extLst>
          </p:cNvPr>
          <p:cNvSpPr>
            <a:spLocks noGrp="1"/>
          </p:cNvSpPr>
          <p:nvPr>
            <p:ph type="title"/>
          </p:nvPr>
        </p:nvSpPr>
        <p:spPr>
          <a:xfrm>
            <a:off x="612648" y="365125"/>
            <a:ext cx="5295015" cy="2063808"/>
          </a:xfrm>
        </p:spPr>
        <p:txBody>
          <a:bodyPr anchor="b">
            <a:normAutofit/>
          </a:bodyPr>
          <a:lstStyle/>
          <a:p>
            <a:r>
              <a:rPr lang="en-GB" sz="5400" b="1"/>
              <a:t>Mission</a:t>
            </a:r>
          </a:p>
        </p:txBody>
      </p:sp>
      <p:sp>
        <p:nvSpPr>
          <p:cNvPr id="15" name="Sketch line">
            <a:extLst>
              <a:ext uri="{FF2B5EF4-FFF2-40B4-BE49-F238E27FC236}">
                <a16:creationId xmlns:a16="http://schemas.microsoft.com/office/drawing/2014/main" id="{5CDFD20D-8E4F-4E3A-AF87-93F23E0D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65018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6469AD4-6D35-A82B-1C63-ADA887D7AA6F}"/>
              </a:ext>
            </a:extLst>
          </p:cNvPr>
          <p:cNvSpPr>
            <a:spLocks noGrp="1"/>
          </p:cNvSpPr>
          <p:nvPr>
            <p:ph idx="1"/>
          </p:nvPr>
        </p:nvSpPr>
        <p:spPr>
          <a:xfrm>
            <a:off x="612648" y="2908005"/>
            <a:ext cx="5295015" cy="3268957"/>
          </a:xfrm>
        </p:spPr>
        <p:txBody>
          <a:bodyPr>
            <a:normAutofit/>
          </a:bodyPr>
          <a:lstStyle/>
          <a:p>
            <a:pPr marL="0" indent="0">
              <a:spcAft>
                <a:spcPts val="800"/>
              </a:spcAft>
              <a:buNone/>
            </a:pP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GB" sz="2200" dirty="0">
                <a:effectLst/>
                <a:latin typeface="Calibri" panose="020F0502020204030204" pitchFamily="34" charset="0"/>
                <a:ea typeface="Calibri" panose="020F0502020204030204" pitchFamily="34" charset="0"/>
                <a:cs typeface="Times New Roman" panose="02020603050405020304" pitchFamily="18" charset="0"/>
              </a:rPr>
              <a:t>To offer a safe and sociable environment where people with lived experience of mental health problems find support from understanding peers, renew aspirations and self-esteem and are stimulated and empowered to express ourselves artistically.</a:t>
            </a:r>
          </a:p>
          <a:p>
            <a:endParaRPr lang="en-GB" sz="2200" dirty="0"/>
          </a:p>
        </p:txBody>
      </p:sp>
      <p:pic>
        <p:nvPicPr>
          <p:cNvPr id="8" name="Picture 7">
            <a:extLst>
              <a:ext uri="{FF2B5EF4-FFF2-40B4-BE49-F238E27FC236}">
                <a16:creationId xmlns:a16="http://schemas.microsoft.com/office/drawing/2014/main" id="{2CF2FA97-784A-4725-1D1A-4DAF52A942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8199" y="4841413"/>
            <a:ext cx="3695701" cy="1173386"/>
          </a:xfrm>
          <a:prstGeom prst="rect">
            <a:avLst/>
          </a:prstGeom>
        </p:spPr>
      </p:pic>
      <p:sp>
        <p:nvSpPr>
          <p:cNvPr id="4" name="Slide Number Placeholder 3">
            <a:extLst>
              <a:ext uri="{FF2B5EF4-FFF2-40B4-BE49-F238E27FC236}">
                <a16:creationId xmlns:a16="http://schemas.microsoft.com/office/drawing/2014/main" id="{6D9439F3-38EE-9478-F57C-95DD7F87AA4A}"/>
              </a:ext>
            </a:extLst>
          </p:cNvPr>
          <p:cNvSpPr>
            <a:spLocks noGrp="1"/>
          </p:cNvSpPr>
          <p:nvPr>
            <p:ph type="sldNum" sz="quarter" idx="12"/>
          </p:nvPr>
        </p:nvSpPr>
        <p:spPr>
          <a:xfrm>
            <a:off x="8610600" y="6356350"/>
            <a:ext cx="2743200" cy="365125"/>
          </a:xfrm>
        </p:spPr>
        <p:txBody>
          <a:bodyPr>
            <a:normAutofit/>
          </a:bodyPr>
          <a:lstStyle/>
          <a:p>
            <a:pPr>
              <a:spcAft>
                <a:spcPts val="600"/>
              </a:spcAft>
            </a:pPr>
            <a:fld id="{D74E054B-889C-44E0-B2B4-6D6951790AC3}" type="slidenum">
              <a:rPr lang="en-GB" smtClean="0"/>
              <a:pPr>
                <a:spcAft>
                  <a:spcPts val="600"/>
                </a:spcAft>
              </a:pPr>
              <a:t>4</a:t>
            </a:fld>
            <a:endParaRPr lang="en-GB"/>
          </a:p>
        </p:txBody>
      </p:sp>
      <p:pic>
        <p:nvPicPr>
          <p:cNvPr id="3074" name="Picture 2">
            <a:extLst>
              <a:ext uri="{FF2B5EF4-FFF2-40B4-BE49-F238E27FC236}">
                <a16:creationId xmlns:a16="http://schemas.microsoft.com/office/drawing/2014/main" id="{8936770B-60D9-E0BB-2E6B-F2491F6E89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8199" y="1224503"/>
            <a:ext cx="3698278" cy="2773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420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C9B69-24A2-76DE-E050-4558FED78E8E}"/>
              </a:ext>
            </a:extLst>
          </p:cNvPr>
          <p:cNvSpPr>
            <a:spLocks noGrp="1"/>
          </p:cNvSpPr>
          <p:nvPr>
            <p:ph type="title"/>
          </p:nvPr>
        </p:nvSpPr>
        <p:spPr>
          <a:xfrm>
            <a:off x="741430" y="238758"/>
            <a:ext cx="13896723" cy="1325563"/>
          </a:xfrm>
        </p:spPr>
        <p:txBody>
          <a:bodyPr/>
          <a:lstStyle/>
          <a:p>
            <a:r>
              <a:rPr lang="en-GB" b="1" dirty="0"/>
              <a:t>Who we work with</a:t>
            </a:r>
          </a:p>
        </p:txBody>
      </p:sp>
      <p:sp>
        <p:nvSpPr>
          <p:cNvPr id="3" name="Content Placeholder 2">
            <a:extLst>
              <a:ext uri="{FF2B5EF4-FFF2-40B4-BE49-F238E27FC236}">
                <a16:creationId xmlns:a16="http://schemas.microsoft.com/office/drawing/2014/main" id="{B6469AD4-6D35-A82B-1C63-ADA887D7AA6F}"/>
              </a:ext>
            </a:extLst>
          </p:cNvPr>
          <p:cNvSpPr>
            <a:spLocks noGrp="1"/>
          </p:cNvSpPr>
          <p:nvPr>
            <p:ph idx="1"/>
          </p:nvPr>
        </p:nvSpPr>
        <p:spPr>
          <a:xfrm>
            <a:off x="741430" y="901539"/>
            <a:ext cx="5564367" cy="3824840"/>
          </a:xfrm>
        </p:spPr>
        <p:txBody>
          <a:bodyPr>
            <a:noAutofit/>
          </a:bodyPr>
          <a:lstStyle/>
          <a:p>
            <a:pPr marL="0" indent="0">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Sound Minds works with people with lived experience of mental health problems including those that are mental health service users. Members come from across the spectrum from mild to serious mental illness.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Our core group of members is those with serious mental illness, and in particular those who have experience of being inpatients on psychiatric wards.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have a particular focus on working </a:t>
            </a:r>
            <a:r>
              <a:rPr lang="en-GB" sz="1800" dirty="0">
                <a:latin typeface="Calibri" panose="020F0502020204030204" pitchFamily="34" charset="0"/>
                <a:ea typeface="Calibri" panose="020F0502020204030204" pitchFamily="34" charset="0"/>
                <a:cs typeface="Times New Roman" panose="02020603050405020304" pitchFamily="18" charset="0"/>
              </a:rPr>
              <a:t>with black people who are systemically discriminated against in mental health provision and disproportionately represented. </a:t>
            </a:r>
          </a:p>
          <a:p>
            <a:endParaRPr lang="en-GB" sz="1600" dirty="0"/>
          </a:p>
        </p:txBody>
      </p:sp>
      <p:sp>
        <p:nvSpPr>
          <p:cNvPr id="4" name="Slide Number Placeholder 3">
            <a:extLst>
              <a:ext uri="{FF2B5EF4-FFF2-40B4-BE49-F238E27FC236}">
                <a16:creationId xmlns:a16="http://schemas.microsoft.com/office/drawing/2014/main" id="{6D9439F3-38EE-9478-F57C-95DD7F87AA4A}"/>
              </a:ext>
            </a:extLst>
          </p:cNvPr>
          <p:cNvSpPr>
            <a:spLocks noGrp="1"/>
          </p:cNvSpPr>
          <p:nvPr>
            <p:ph type="sldNum" sz="quarter" idx="12"/>
          </p:nvPr>
        </p:nvSpPr>
        <p:spPr/>
        <p:txBody>
          <a:bodyPr/>
          <a:lstStyle/>
          <a:p>
            <a:fld id="{D74E054B-889C-44E0-B2B4-6D6951790AC3}" type="slidenum">
              <a:rPr lang="en-GB" smtClean="0"/>
              <a:t>5</a:t>
            </a:fld>
            <a:endParaRPr lang="en-GB" dirty="0"/>
          </a:p>
        </p:txBody>
      </p:sp>
      <p:pic>
        <p:nvPicPr>
          <p:cNvPr id="7" name="Picture 6">
            <a:extLst>
              <a:ext uri="{FF2B5EF4-FFF2-40B4-BE49-F238E27FC236}">
                <a16:creationId xmlns:a16="http://schemas.microsoft.com/office/drawing/2014/main" id="{FC76521A-27D9-517B-624C-D9F6ABED1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5890639"/>
            <a:ext cx="2049379" cy="648273"/>
          </a:xfrm>
          <a:prstGeom prst="rect">
            <a:avLst/>
          </a:prstGeom>
        </p:spPr>
      </p:pic>
      <p:sp>
        <p:nvSpPr>
          <p:cNvPr id="5" name="AutoShape 2">
            <a:extLst>
              <a:ext uri="{FF2B5EF4-FFF2-40B4-BE49-F238E27FC236}">
                <a16:creationId xmlns:a16="http://schemas.microsoft.com/office/drawing/2014/main" id="{DD73FAB6-B474-990D-9F0B-640EA76B4BAC}"/>
              </a:ext>
            </a:extLst>
          </p:cNvPr>
          <p:cNvSpPr>
            <a:spLocks noChangeAspect="1" noChangeArrowheads="1"/>
          </p:cNvSpPr>
          <p:nvPr/>
        </p:nvSpPr>
        <p:spPr bwMode="auto">
          <a:xfrm>
            <a:off x="7656614" y="3276600"/>
            <a:ext cx="1713016" cy="1713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098" name="Picture 2">
            <a:extLst>
              <a:ext uri="{FF2B5EF4-FFF2-40B4-BE49-F238E27FC236}">
                <a16:creationId xmlns:a16="http://schemas.microsoft.com/office/drawing/2014/main" id="{63365C91-36A6-5A96-7476-FA4FE898AD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430850"/>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748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2CC9B69-24A2-76DE-E050-4558FED78E8E}"/>
              </a:ext>
            </a:extLst>
          </p:cNvPr>
          <p:cNvSpPr>
            <a:spLocks noGrp="1"/>
          </p:cNvSpPr>
          <p:nvPr>
            <p:ph type="title"/>
          </p:nvPr>
        </p:nvSpPr>
        <p:spPr>
          <a:xfrm>
            <a:off x="665212" y="447612"/>
            <a:ext cx="4784796" cy="1330840"/>
          </a:xfrm>
        </p:spPr>
        <p:txBody>
          <a:bodyPr>
            <a:normAutofit/>
          </a:bodyPr>
          <a:lstStyle/>
          <a:p>
            <a:r>
              <a:rPr lang="en-GB" sz="3700" b="1" dirty="0"/>
              <a:t>Music and arts provision at Sound Minds</a:t>
            </a:r>
          </a:p>
        </p:txBody>
      </p:sp>
      <p:sp>
        <p:nvSpPr>
          <p:cNvPr id="3" name="Content Placeholder 2">
            <a:extLst>
              <a:ext uri="{FF2B5EF4-FFF2-40B4-BE49-F238E27FC236}">
                <a16:creationId xmlns:a16="http://schemas.microsoft.com/office/drawing/2014/main" id="{B6469AD4-6D35-A82B-1C63-ADA887D7AA6F}"/>
              </a:ext>
            </a:extLst>
          </p:cNvPr>
          <p:cNvSpPr>
            <a:spLocks noGrp="1"/>
          </p:cNvSpPr>
          <p:nvPr>
            <p:ph idx="1"/>
          </p:nvPr>
        </p:nvSpPr>
        <p:spPr>
          <a:xfrm>
            <a:off x="665212" y="1746632"/>
            <a:ext cx="5604960" cy="4243772"/>
          </a:xfrm>
        </p:spPr>
        <p:txBody>
          <a:bodyPr>
            <a:noAutofit/>
          </a:bodyPr>
          <a:lstStyle/>
          <a:p>
            <a:pPr marL="342900" lvl="0" indent="-342900">
              <a:buFont typeface="Courier New" panose="02070309020205020404" pitchFamily="49" charset="0"/>
              <a:buChar char="o"/>
            </a:pPr>
            <a:r>
              <a:rPr lang="en-GB" sz="1800" dirty="0">
                <a:effectLst/>
                <a:ea typeface="Calibri" panose="020F0502020204030204" pitchFamily="34" charset="0"/>
                <a:cs typeface="Times New Roman" panose="02020603050405020304" pitchFamily="18" charset="0"/>
              </a:rPr>
              <a:t>121 tuition – vocal, guitar, drum lessons</a:t>
            </a:r>
          </a:p>
          <a:p>
            <a:pPr marL="342900" lvl="0" indent="-342900">
              <a:buFont typeface="Courier New" panose="02070309020205020404" pitchFamily="49" charset="0"/>
              <a:buChar char="o"/>
            </a:pPr>
            <a:r>
              <a:rPr lang="en-GB" sz="1800" dirty="0">
                <a:effectLst/>
                <a:ea typeface="Calibri" panose="020F0502020204030204" pitchFamily="34" charset="0"/>
                <a:cs typeface="Times New Roman" panose="02020603050405020304" pitchFamily="18" charset="0"/>
              </a:rPr>
              <a:t>Jam</a:t>
            </a:r>
            <a:r>
              <a:rPr lang="en-GB" sz="1800" dirty="0">
                <a:ea typeface="Calibri" panose="020F0502020204030204" pitchFamily="34" charset="0"/>
                <a:cs typeface="Times New Roman" panose="02020603050405020304" pitchFamily="18" charset="0"/>
              </a:rPr>
              <a:t>, DJ, Breathe (for 18-25 year olds), music production </a:t>
            </a:r>
            <a:r>
              <a:rPr lang="en-GB" sz="1800" dirty="0">
                <a:effectLst/>
                <a:ea typeface="Calibri" panose="020F0502020204030204" pitchFamily="34" charset="0"/>
                <a:cs typeface="Times New Roman" panose="02020603050405020304" pitchFamily="18" charset="0"/>
              </a:rPr>
              <a:t>sessions</a:t>
            </a:r>
          </a:p>
          <a:p>
            <a:pPr marL="342900" lvl="0" indent="-342900">
              <a:buFont typeface="Courier New" panose="02070309020205020404" pitchFamily="49" charset="0"/>
              <a:buChar char="o"/>
            </a:pPr>
            <a:r>
              <a:rPr lang="en-GB" sz="1800" dirty="0">
                <a:effectLst/>
                <a:ea typeface="Calibri" panose="020F0502020204030204" pitchFamily="34" charset="0"/>
                <a:cs typeface="Times New Roman" panose="02020603050405020304" pitchFamily="18" charset="0"/>
              </a:rPr>
              <a:t>Studio hire by members</a:t>
            </a:r>
          </a:p>
          <a:p>
            <a:pPr marL="342900" lvl="0" indent="-342900">
              <a:buFont typeface="Courier New" panose="02070309020205020404" pitchFamily="49" charset="0"/>
              <a:buChar char="o"/>
            </a:pPr>
            <a:r>
              <a:rPr lang="en-GB" sz="1800" dirty="0" err="1">
                <a:effectLst/>
                <a:ea typeface="Calibri" panose="020F0502020204030204" pitchFamily="34" charset="0"/>
                <a:cs typeface="Times New Roman" panose="02020603050405020304" pitchFamily="18" charset="0"/>
              </a:rPr>
              <a:t>Bluesology</a:t>
            </a:r>
            <a:r>
              <a:rPr lang="en-GB" sz="1800" dirty="0">
                <a:effectLst/>
                <a:ea typeface="Calibri" panose="020F0502020204030204" pitchFamily="34" charset="0"/>
                <a:cs typeface="Times New Roman" panose="02020603050405020304" pitchFamily="18" charset="0"/>
              </a:rPr>
              <a:t> band, Reggae bands</a:t>
            </a:r>
          </a:p>
          <a:p>
            <a:pPr marL="342900" lvl="0" indent="-342900">
              <a:buFont typeface="Courier New" panose="02070309020205020404" pitchFamily="49" charset="0"/>
              <a:buChar char="o"/>
            </a:pPr>
            <a:r>
              <a:rPr lang="en-GB" sz="1800" dirty="0">
                <a:effectLst/>
                <a:ea typeface="Calibri" panose="020F0502020204030204" pitchFamily="34" charset="0"/>
                <a:cs typeface="Times New Roman" panose="02020603050405020304" pitchFamily="18" charset="0"/>
              </a:rPr>
              <a:t>Art studio on Tuesdays and Fridays</a:t>
            </a:r>
          </a:p>
          <a:p>
            <a:pPr marL="342900" lvl="0" indent="-342900">
              <a:buFont typeface="Courier New" panose="02070309020205020404" pitchFamily="49" charset="0"/>
              <a:buChar char="o"/>
            </a:pPr>
            <a:r>
              <a:rPr lang="en-GB" sz="1800" dirty="0">
                <a:effectLst/>
                <a:ea typeface="Calibri" panose="020F0502020204030204" pitchFamily="34" charset="0"/>
                <a:cs typeface="Times New Roman" panose="02020603050405020304" pitchFamily="18" charset="0"/>
              </a:rPr>
              <a:t>Community Choir</a:t>
            </a:r>
          </a:p>
          <a:p>
            <a:pPr marL="342900" lvl="0" indent="-342900">
              <a:buFont typeface="Courier New" panose="02070309020205020404" pitchFamily="49" charset="0"/>
              <a:buChar char="o"/>
            </a:pPr>
            <a:r>
              <a:rPr lang="en-GB" sz="1800" dirty="0">
                <a:ea typeface="Calibri" panose="020F0502020204030204" pitchFamily="34" charset="0"/>
                <a:cs typeface="Times New Roman" panose="02020603050405020304" pitchFamily="18" charset="0"/>
              </a:rPr>
              <a:t>Drama group</a:t>
            </a:r>
            <a:endParaRPr lang="en-GB" sz="1800" dirty="0">
              <a:effectLst/>
              <a:ea typeface="Calibri" panose="020F0502020204030204" pitchFamily="34" charset="0"/>
              <a:cs typeface="Times New Roman" panose="02020603050405020304" pitchFamily="18" charset="0"/>
            </a:endParaRPr>
          </a:p>
          <a:p>
            <a:pPr marL="342900" lvl="0" indent="-342900">
              <a:spcAft>
                <a:spcPts val="800"/>
              </a:spcAft>
              <a:buFont typeface="Courier New" panose="02070309020205020404" pitchFamily="49" charset="0"/>
              <a:buChar char="o"/>
            </a:pPr>
            <a:r>
              <a:rPr lang="en-GB" sz="1800" dirty="0">
                <a:ea typeface="Calibri" panose="020F0502020204030204" pitchFamily="34" charset="0"/>
                <a:cs typeface="Times New Roman" panose="02020603050405020304" pitchFamily="18" charset="0"/>
              </a:rPr>
              <a:t>Creative d</a:t>
            </a:r>
            <a:r>
              <a:rPr lang="en-GB" sz="1800" dirty="0">
                <a:effectLst/>
                <a:ea typeface="Calibri" panose="020F0502020204030204" pitchFamily="34" charset="0"/>
                <a:cs typeface="Times New Roman" panose="02020603050405020304" pitchFamily="18" charset="0"/>
              </a:rPr>
              <a:t>evelopment and pastoral support 121s for members</a:t>
            </a:r>
          </a:p>
          <a:p>
            <a:pPr marL="342900" lvl="0" indent="-342900">
              <a:spcAft>
                <a:spcPts val="800"/>
              </a:spcAft>
              <a:buFont typeface="Courier New" panose="02070309020205020404" pitchFamily="49" charset="0"/>
              <a:buChar char="o"/>
            </a:pPr>
            <a:r>
              <a:rPr lang="en-GB" sz="1800" dirty="0">
                <a:ea typeface="Calibri" panose="020F0502020204030204" pitchFamily="34" charset="0"/>
                <a:cs typeface="Times New Roman" panose="02020603050405020304" pitchFamily="18" charset="0"/>
              </a:rPr>
              <a:t>Mama Low’s at Katherine Low Settlement </a:t>
            </a:r>
            <a:endParaRPr lang="en-GB" sz="1800" dirty="0">
              <a:effectLst/>
              <a:ea typeface="Calibri" panose="020F0502020204030204" pitchFamily="34" charset="0"/>
              <a:cs typeface="Times New Roman" panose="02020603050405020304" pitchFamily="18" charset="0"/>
            </a:endParaRPr>
          </a:p>
          <a:p>
            <a:r>
              <a:rPr lang="en-GB" sz="1800" dirty="0"/>
              <a:t>Between 1 April 2024 and 30 August 2024, we provided 358 sessions with 1051 participant engagements</a:t>
            </a:r>
          </a:p>
        </p:txBody>
      </p:sp>
      <p:pic>
        <p:nvPicPr>
          <p:cNvPr id="6" name="Picture 5" descr="A group of people singing on stage&#10;&#10;Description automatically generated">
            <a:extLst>
              <a:ext uri="{FF2B5EF4-FFF2-40B4-BE49-F238E27FC236}">
                <a16:creationId xmlns:a16="http://schemas.microsoft.com/office/drawing/2014/main" id="{9404E96F-A36D-F185-01DD-B6F305545B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6932" y="1858915"/>
            <a:ext cx="5001328" cy="3338387"/>
          </a:xfrm>
          <a:prstGeom prst="rect">
            <a:avLst/>
          </a:prstGeom>
        </p:spPr>
      </p:pic>
      <p:sp>
        <p:nvSpPr>
          <p:cNvPr id="4" name="Slide Number Placeholder 3">
            <a:extLst>
              <a:ext uri="{FF2B5EF4-FFF2-40B4-BE49-F238E27FC236}">
                <a16:creationId xmlns:a16="http://schemas.microsoft.com/office/drawing/2014/main" id="{6D9439F3-38EE-9478-F57C-95DD7F87AA4A}"/>
              </a:ext>
            </a:extLst>
          </p:cNvPr>
          <p:cNvSpPr>
            <a:spLocks noGrp="1"/>
          </p:cNvSpPr>
          <p:nvPr>
            <p:ph type="sldNum" sz="quarter" idx="12"/>
          </p:nvPr>
        </p:nvSpPr>
        <p:spPr>
          <a:xfrm>
            <a:off x="8610600" y="6356350"/>
            <a:ext cx="2743200" cy="365125"/>
          </a:xfrm>
        </p:spPr>
        <p:txBody>
          <a:bodyPr>
            <a:normAutofit/>
          </a:bodyPr>
          <a:lstStyle/>
          <a:p>
            <a:pPr>
              <a:spcAft>
                <a:spcPts val="600"/>
              </a:spcAft>
            </a:pPr>
            <a:fld id="{D74E054B-889C-44E0-B2B4-6D6951790AC3}" type="slidenum">
              <a:rPr lang="en-GB" sz="1000"/>
              <a:pPr>
                <a:spcAft>
                  <a:spcPts val="600"/>
                </a:spcAft>
              </a:pPr>
              <a:t>6</a:t>
            </a:fld>
            <a:endParaRPr lang="en-GB" sz="1000" dirty="0"/>
          </a:p>
        </p:txBody>
      </p:sp>
      <p:pic>
        <p:nvPicPr>
          <p:cNvPr id="7" name="Picture 6">
            <a:extLst>
              <a:ext uri="{FF2B5EF4-FFF2-40B4-BE49-F238E27FC236}">
                <a16:creationId xmlns:a16="http://schemas.microsoft.com/office/drawing/2014/main" id="{FC76521A-27D9-517B-624C-D9F6ABED1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7409" y="5882004"/>
            <a:ext cx="2049379" cy="648273"/>
          </a:xfrm>
          <a:prstGeom prst="rect">
            <a:avLst/>
          </a:prstGeom>
        </p:spPr>
      </p:pic>
    </p:spTree>
    <p:extLst>
      <p:ext uri="{BB962C8B-B14F-4D97-AF65-F5344CB8AC3E}">
        <p14:creationId xmlns:p14="http://schemas.microsoft.com/office/powerpoint/2010/main" val="1637490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C9B69-24A2-76DE-E050-4558FED78E8E}"/>
              </a:ext>
            </a:extLst>
          </p:cNvPr>
          <p:cNvSpPr>
            <a:spLocks noGrp="1"/>
          </p:cNvSpPr>
          <p:nvPr>
            <p:ph type="title"/>
          </p:nvPr>
        </p:nvSpPr>
        <p:spPr>
          <a:xfrm>
            <a:off x="741430" y="136525"/>
            <a:ext cx="13896723" cy="1325563"/>
          </a:xfrm>
        </p:spPr>
        <p:txBody>
          <a:bodyPr/>
          <a:lstStyle/>
          <a:p>
            <a:r>
              <a:rPr lang="en-GB" b="1" dirty="0"/>
              <a:t>Gigs and exhibitions</a:t>
            </a:r>
          </a:p>
        </p:txBody>
      </p:sp>
      <p:sp>
        <p:nvSpPr>
          <p:cNvPr id="3" name="Content Placeholder 2">
            <a:extLst>
              <a:ext uri="{FF2B5EF4-FFF2-40B4-BE49-F238E27FC236}">
                <a16:creationId xmlns:a16="http://schemas.microsoft.com/office/drawing/2014/main" id="{B6469AD4-6D35-A82B-1C63-ADA887D7AA6F}"/>
              </a:ext>
            </a:extLst>
          </p:cNvPr>
          <p:cNvSpPr>
            <a:spLocks noGrp="1"/>
          </p:cNvSpPr>
          <p:nvPr>
            <p:ph idx="1"/>
          </p:nvPr>
        </p:nvSpPr>
        <p:spPr>
          <a:xfrm>
            <a:off x="656431" y="1137827"/>
            <a:ext cx="5786370" cy="4829813"/>
          </a:xfrm>
        </p:spPr>
        <p:txBody>
          <a:bodyPr>
            <a:noAutofit/>
          </a:bodyPr>
          <a:lstStyle/>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Gigs are central to the work of Sounds Minds</a:t>
            </a:r>
            <a:r>
              <a:rPr lang="en-GB" sz="1800" dirty="0">
                <a:latin typeface="Calibri" panose="020F0502020204030204" pitchFamily="34" charset="0"/>
                <a:ea typeface="Calibri" panose="020F0502020204030204" pitchFamily="34" charset="0"/>
                <a:cs typeface="Times New Roman" panose="02020603050405020304" pitchFamily="18" charset="0"/>
              </a:rPr>
              <a:t> - </a:t>
            </a:r>
            <a:r>
              <a:rPr lang="en-GB" sz="1800" dirty="0">
                <a:effectLst/>
                <a:latin typeface="Calibri" panose="020F0502020204030204" pitchFamily="34" charset="0"/>
                <a:ea typeface="Calibri" panose="020F0502020204030204" pitchFamily="34" charset="0"/>
                <a:cs typeface="Times New Roman" panose="02020603050405020304" pitchFamily="18" charset="0"/>
              </a:rPr>
              <a:t>they showcase our talent, give our members something to work towards, provide valuable performance experience and raise the profile of the organisation.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aim to deliver at least one internal gig and one external gig each quarter. </a:t>
            </a:r>
            <a:endParaRPr lang="en-GB" sz="2000" b="1" i="1"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GB" sz="2000" b="1" i="1" dirty="0">
                <a:latin typeface="Calibri" panose="020F0502020204030204" pitchFamily="34" charset="0"/>
                <a:ea typeface="Calibri" panose="020F0502020204030204" pitchFamily="34" charset="0"/>
                <a:cs typeface="Times New Roman" panose="02020603050405020304" pitchFamily="18" charset="0"/>
              </a:rPr>
              <a:t>Come along to our next gig is November 27</a:t>
            </a:r>
            <a:r>
              <a:rPr lang="en-GB" sz="2000" b="1" i="1" baseline="30000" dirty="0">
                <a:latin typeface="Calibri" panose="020F0502020204030204" pitchFamily="34" charset="0"/>
                <a:ea typeface="Calibri" panose="020F0502020204030204" pitchFamily="34" charset="0"/>
                <a:cs typeface="Times New Roman" panose="02020603050405020304" pitchFamily="18" charset="0"/>
              </a:rPr>
              <a:t>th</a:t>
            </a:r>
            <a:r>
              <a:rPr lang="en-GB" sz="2000" b="1" i="1" dirty="0">
                <a:latin typeface="Calibri" panose="020F0502020204030204" pitchFamily="34" charset="0"/>
                <a:ea typeface="Calibri" panose="020F0502020204030204" pitchFamily="34" charset="0"/>
                <a:cs typeface="Times New Roman" panose="02020603050405020304" pitchFamily="18" charset="0"/>
              </a:rPr>
              <a:t> at The Magic Garden:</a:t>
            </a:r>
          </a:p>
          <a:p>
            <a:pPr marL="0" indent="0" algn="ctr">
              <a:lnSpc>
                <a:spcPct val="107000"/>
              </a:lnSpc>
              <a:spcAft>
                <a:spcPts val="800"/>
              </a:spcAft>
              <a:buNone/>
            </a:pPr>
            <a:r>
              <a:rPr lang="en-GB" sz="2000" b="1" i="1" dirty="0">
                <a:latin typeface="Calibri" panose="020F0502020204030204" pitchFamily="34" charset="0"/>
                <a:ea typeface="Calibri" panose="020F0502020204030204" pitchFamily="34" charset="0"/>
                <a:cs typeface="Times New Roman" panose="02020603050405020304" pitchFamily="18" charset="0"/>
              </a:rPr>
              <a:t>featuring live music, poetry and spoken word, DJs and some very special guests– free entry</a:t>
            </a:r>
          </a:p>
          <a:p>
            <a:pPr marL="0" indent="0">
              <a:lnSpc>
                <a:spcPct val="107000"/>
              </a:lnSpc>
              <a:spcAft>
                <a:spcPts val="800"/>
              </a:spcAft>
              <a:buNone/>
            </a:pPr>
            <a:r>
              <a:rPr lang="en-GB" sz="2000" i="1"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sz="1600" dirty="0"/>
          </a:p>
        </p:txBody>
      </p:sp>
      <p:sp>
        <p:nvSpPr>
          <p:cNvPr id="4" name="Slide Number Placeholder 3">
            <a:extLst>
              <a:ext uri="{FF2B5EF4-FFF2-40B4-BE49-F238E27FC236}">
                <a16:creationId xmlns:a16="http://schemas.microsoft.com/office/drawing/2014/main" id="{6D9439F3-38EE-9478-F57C-95DD7F87AA4A}"/>
              </a:ext>
            </a:extLst>
          </p:cNvPr>
          <p:cNvSpPr>
            <a:spLocks noGrp="1"/>
          </p:cNvSpPr>
          <p:nvPr>
            <p:ph type="sldNum" sz="quarter" idx="12"/>
          </p:nvPr>
        </p:nvSpPr>
        <p:spPr/>
        <p:txBody>
          <a:bodyPr/>
          <a:lstStyle/>
          <a:p>
            <a:fld id="{D74E054B-889C-44E0-B2B4-6D6951790AC3}" type="slidenum">
              <a:rPr lang="en-GB" smtClean="0"/>
              <a:t>7</a:t>
            </a:fld>
            <a:endParaRPr lang="en-GB" dirty="0"/>
          </a:p>
        </p:txBody>
      </p:sp>
      <p:pic>
        <p:nvPicPr>
          <p:cNvPr id="7" name="Picture 6">
            <a:extLst>
              <a:ext uri="{FF2B5EF4-FFF2-40B4-BE49-F238E27FC236}">
                <a16:creationId xmlns:a16="http://schemas.microsoft.com/office/drawing/2014/main" id="{FC76521A-27D9-517B-624C-D9F6ABED1D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430" y="5890639"/>
            <a:ext cx="2049379" cy="648273"/>
          </a:xfrm>
          <a:prstGeom prst="rect">
            <a:avLst/>
          </a:prstGeom>
        </p:spPr>
      </p:pic>
      <p:sp>
        <p:nvSpPr>
          <p:cNvPr id="5" name="AutoShape 2">
            <a:extLst>
              <a:ext uri="{FF2B5EF4-FFF2-40B4-BE49-F238E27FC236}">
                <a16:creationId xmlns:a16="http://schemas.microsoft.com/office/drawing/2014/main" id="{F26DC13D-91E9-9261-6581-913FA7335BF9}"/>
              </a:ext>
            </a:extLst>
          </p:cNvPr>
          <p:cNvSpPr>
            <a:spLocks noChangeAspect="1" noChangeArrowheads="1"/>
          </p:cNvSpPr>
          <p:nvPr/>
        </p:nvSpPr>
        <p:spPr bwMode="auto">
          <a:xfrm>
            <a:off x="5943600" y="3276600"/>
            <a:ext cx="3987800" cy="3987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descr="A poster for a music event&#10;&#10;Description automatically generated">
            <a:extLst>
              <a:ext uri="{FF2B5EF4-FFF2-40B4-BE49-F238E27FC236}">
                <a16:creationId xmlns:a16="http://schemas.microsoft.com/office/drawing/2014/main" id="{AE5815D1-96B3-4521-E759-B73CF1967A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7199" y="254417"/>
            <a:ext cx="4713371" cy="6284495"/>
          </a:xfrm>
          <a:prstGeom prst="rect">
            <a:avLst/>
          </a:prstGeom>
        </p:spPr>
      </p:pic>
    </p:spTree>
    <p:extLst>
      <p:ext uri="{BB962C8B-B14F-4D97-AF65-F5344CB8AC3E}">
        <p14:creationId xmlns:p14="http://schemas.microsoft.com/office/powerpoint/2010/main" val="303398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2CC9B69-24A2-76DE-E050-4558FED78E8E}"/>
              </a:ext>
            </a:extLst>
          </p:cNvPr>
          <p:cNvSpPr>
            <a:spLocks noGrp="1"/>
          </p:cNvSpPr>
          <p:nvPr>
            <p:ph type="title"/>
          </p:nvPr>
        </p:nvSpPr>
        <p:spPr>
          <a:xfrm>
            <a:off x="685413" y="399604"/>
            <a:ext cx="9392421" cy="1330841"/>
          </a:xfrm>
        </p:spPr>
        <p:txBody>
          <a:bodyPr>
            <a:normAutofit/>
          </a:bodyPr>
          <a:lstStyle/>
          <a:p>
            <a:r>
              <a:rPr lang="en-GB" b="1" dirty="0"/>
              <a:t>Partnership working</a:t>
            </a:r>
          </a:p>
        </p:txBody>
      </p:sp>
      <p:sp>
        <p:nvSpPr>
          <p:cNvPr id="3" name="Content Placeholder 2">
            <a:extLst>
              <a:ext uri="{FF2B5EF4-FFF2-40B4-BE49-F238E27FC236}">
                <a16:creationId xmlns:a16="http://schemas.microsoft.com/office/drawing/2014/main" id="{B6469AD4-6D35-A82B-1C63-ADA887D7AA6F}"/>
              </a:ext>
            </a:extLst>
          </p:cNvPr>
          <p:cNvSpPr>
            <a:spLocks noGrp="1"/>
          </p:cNvSpPr>
          <p:nvPr>
            <p:ph idx="1"/>
          </p:nvPr>
        </p:nvSpPr>
        <p:spPr>
          <a:xfrm>
            <a:off x="789999" y="1803913"/>
            <a:ext cx="6413500" cy="4917562"/>
          </a:xfrm>
        </p:spPr>
        <p:txBody>
          <a:bodyPr>
            <a:normAutofit/>
          </a:bodyPr>
          <a:lstStyle/>
          <a:p>
            <a:pPr marL="0" indent="0">
              <a:spcAft>
                <a:spcPts val="800"/>
              </a:spcAft>
              <a:buNone/>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p>
          <a:p>
            <a:pPr>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Sound Minds works with a wide range of partners, across sectors, and recognises the importance of partnership working to achieve our mission, vision and objectives. </a:t>
            </a:r>
          </a:p>
          <a:p>
            <a:pPr>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We are open to working with all individuals and organisations who share our values and continuously, and proactively, look to form new relationships. </a:t>
            </a:r>
          </a:p>
          <a:p>
            <a:pPr>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We do not work with or accept money from firms involved in pharmaceuticals, oil, tobacco, or arms, or organisations substantially funded by them. </a:t>
            </a:r>
          </a:p>
          <a:p>
            <a:pPr>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The Battersea Central Methodist Mission are our landlords and have been a longstanding supporter of Sound Minds. </a:t>
            </a:r>
          </a:p>
          <a:p>
            <a:pPr marL="0" indent="0">
              <a:spcAft>
                <a:spcPts val="800"/>
              </a:spcAft>
              <a:buNone/>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400" dirty="0"/>
          </a:p>
        </p:txBody>
      </p:sp>
      <p:pic>
        <p:nvPicPr>
          <p:cNvPr id="7" name="Picture 6">
            <a:extLst>
              <a:ext uri="{FF2B5EF4-FFF2-40B4-BE49-F238E27FC236}">
                <a16:creationId xmlns:a16="http://schemas.microsoft.com/office/drawing/2014/main" id="{FC76521A-27D9-517B-624C-D9F6ABED1D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295" y="3183343"/>
            <a:ext cx="3805706" cy="1208312"/>
          </a:xfrm>
          <a:prstGeom prst="rect">
            <a:avLst/>
          </a:prstGeom>
        </p:spPr>
      </p:pic>
      <p:sp>
        <p:nvSpPr>
          <p:cNvPr id="16" name="Freeform: Shape 15">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6D9439F3-38EE-9478-F57C-95DD7F87AA4A}"/>
              </a:ext>
            </a:extLst>
          </p:cNvPr>
          <p:cNvSpPr>
            <a:spLocks noGrp="1"/>
          </p:cNvSpPr>
          <p:nvPr>
            <p:ph type="sldNum" sz="quarter" idx="12"/>
          </p:nvPr>
        </p:nvSpPr>
        <p:spPr>
          <a:xfrm>
            <a:off x="8610600" y="6356350"/>
            <a:ext cx="2743200" cy="365125"/>
          </a:xfrm>
        </p:spPr>
        <p:txBody>
          <a:bodyPr>
            <a:normAutofit/>
          </a:bodyPr>
          <a:lstStyle/>
          <a:p>
            <a:pPr>
              <a:spcAft>
                <a:spcPts val="600"/>
              </a:spcAft>
            </a:pPr>
            <a:fld id="{D74E054B-889C-44E0-B2B4-6D6951790AC3}" type="slidenum">
              <a:rPr lang="en-GB" sz="1000"/>
              <a:pPr>
                <a:spcAft>
                  <a:spcPts val="600"/>
                </a:spcAft>
              </a:pPr>
              <a:t>8</a:t>
            </a:fld>
            <a:endParaRPr lang="en-GB" sz="1000"/>
          </a:p>
        </p:txBody>
      </p:sp>
    </p:spTree>
    <p:extLst>
      <p:ext uri="{BB962C8B-B14F-4D97-AF65-F5344CB8AC3E}">
        <p14:creationId xmlns:p14="http://schemas.microsoft.com/office/powerpoint/2010/main" val="4234133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E75F87-2C2D-FFFB-F5F1-4ED9F6201B78}"/>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AF6D0C-522B-01F3-9C8E-B69BD8736FA4}"/>
              </a:ext>
            </a:extLst>
          </p:cNvPr>
          <p:cNvSpPr>
            <a:spLocks noGrp="1"/>
          </p:cNvSpPr>
          <p:nvPr>
            <p:ph type="title"/>
          </p:nvPr>
        </p:nvSpPr>
        <p:spPr>
          <a:xfrm>
            <a:off x="737407" y="153290"/>
            <a:ext cx="10066122" cy="1298448"/>
          </a:xfrm>
        </p:spPr>
        <p:txBody>
          <a:bodyPr anchor="b">
            <a:normAutofit/>
          </a:bodyPr>
          <a:lstStyle/>
          <a:p>
            <a:r>
              <a:rPr lang="en-GB" sz="4800" b="1" dirty="0" err="1"/>
              <a:t>Canerows</a:t>
            </a:r>
            <a:r>
              <a:rPr lang="en-GB" sz="4800" b="1" dirty="0"/>
              <a:t> – peer support network</a:t>
            </a:r>
          </a:p>
        </p:txBody>
      </p:sp>
      <p:sp>
        <p:nvSpPr>
          <p:cNvPr id="21" name="Rectangle 2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DDD3C0F-AA76-D064-D5B5-44421EF69667}"/>
              </a:ext>
            </a:extLst>
          </p:cNvPr>
          <p:cNvSpPr>
            <a:spLocks noGrp="1"/>
          </p:cNvSpPr>
          <p:nvPr>
            <p:ph idx="1"/>
          </p:nvPr>
        </p:nvSpPr>
        <p:spPr>
          <a:xfrm>
            <a:off x="737407" y="2181909"/>
            <a:ext cx="5838727" cy="4166651"/>
          </a:xfrm>
        </p:spPr>
        <p:txBody>
          <a:bodyPr anchor="ctr">
            <a:normAutofit/>
          </a:bodyPr>
          <a:lstStyle/>
          <a:p>
            <a:r>
              <a:rPr lang="en-GB" sz="1600" b="0" i="0" dirty="0" err="1">
                <a:effectLst/>
              </a:rPr>
              <a:t>Canerows</a:t>
            </a:r>
            <a:r>
              <a:rPr lang="en-GB" sz="1600" b="0" i="0" dirty="0">
                <a:effectLst/>
              </a:rPr>
              <a:t> offers peer support to people who have recently left hospital and those needing short term support in the community.</a:t>
            </a:r>
          </a:p>
          <a:p>
            <a:r>
              <a:rPr lang="en-GB" sz="1600" b="0" i="0" dirty="0">
                <a:effectLst/>
              </a:rPr>
              <a:t>User led service working to improve the lives of people who are overcoming mental health issues, particularly people from black and minority ethnic backgrounds who are over-represented in the mental health system.</a:t>
            </a:r>
          </a:p>
          <a:p>
            <a:r>
              <a:rPr lang="en-GB" sz="1600" b="0" i="0" dirty="0">
                <a:effectLst/>
              </a:rPr>
              <a:t>Our Peer Support Workers use </a:t>
            </a:r>
            <a:r>
              <a:rPr lang="en-GB" sz="1600" dirty="0"/>
              <a:t>their own lived experiences to give emotional support to others and</a:t>
            </a:r>
            <a:r>
              <a:rPr lang="en-GB" sz="1600" b="0" i="0" dirty="0">
                <a:effectLst/>
              </a:rPr>
              <a:t> promote access to information and practical advice to people experiencing mental health difficulties.</a:t>
            </a:r>
          </a:p>
          <a:p>
            <a:pPr marL="0" indent="0" algn="ctr">
              <a:buNone/>
            </a:pPr>
            <a:r>
              <a:rPr lang="en-GB" sz="1600" dirty="0"/>
              <a:t> </a:t>
            </a:r>
            <a:r>
              <a:rPr lang="en-GB" sz="1600" b="1" i="1" dirty="0"/>
              <a:t>“After meeting my peer support worker, I finally felt that someone really understood what I was going through”</a:t>
            </a:r>
          </a:p>
          <a:p>
            <a:pPr marL="0" indent="0" algn="ctr">
              <a:buNone/>
            </a:pPr>
            <a:r>
              <a:rPr lang="en-GB" sz="1600" b="1" i="1" dirty="0"/>
              <a:t>“My peer support worker made me feel that I could get better, they put me at the centre of the work and helped with things based on my own decision making</a:t>
            </a:r>
            <a:endParaRPr lang="en-GB" sz="1600" b="1" i="1" dirty="0">
              <a:effectLst/>
            </a:endParaRPr>
          </a:p>
        </p:txBody>
      </p:sp>
      <p:pic>
        <p:nvPicPr>
          <p:cNvPr id="5" name="Picture 4">
            <a:extLst>
              <a:ext uri="{FF2B5EF4-FFF2-40B4-BE49-F238E27FC236}">
                <a16:creationId xmlns:a16="http://schemas.microsoft.com/office/drawing/2014/main" id="{B8A6410E-99F9-E4AD-23E2-4C5F4DF8FA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2981" y="3428682"/>
            <a:ext cx="3637752" cy="1154986"/>
          </a:xfrm>
          <a:prstGeom prst="rect">
            <a:avLst/>
          </a:prstGeom>
        </p:spPr>
      </p:pic>
      <p:sp>
        <p:nvSpPr>
          <p:cNvPr id="25" name="Rectangle 2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D589C18-9056-F01D-AEE2-5338223DC719}"/>
              </a:ext>
            </a:extLst>
          </p:cNvPr>
          <p:cNvSpPr>
            <a:spLocks noGrp="1"/>
          </p:cNvSpPr>
          <p:nvPr>
            <p:ph type="sldNum" sz="quarter" idx="12"/>
          </p:nvPr>
        </p:nvSpPr>
        <p:spPr>
          <a:xfrm>
            <a:off x="8610600" y="6492240"/>
            <a:ext cx="2743200" cy="365125"/>
          </a:xfrm>
        </p:spPr>
        <p:txBody>
          <a:bodyPr>
            <a:normAutofit/>
          </a:bodyPr>
          <a:lstStyle/>
          <a:p>
            <a:pPr>
              <a:spcAft>
                <a:spcPts val="600"/>
              </a:spcAft>
            </a:pPr>
            <a:fld id="{D74E054B-889C-44E0-B2B4-6D6951790AC3}" type="slidenum">
              <a:rPr lang="en-GB"/>
              <a:pPr>
                <a:spcAft>
                  <a:spcPts val="600"/>
                </a:spcAft>
              </a:pPr>
              <a:t>9</a:t>
            </a:fld>
            <a:endParaRPr lang="en-GB"/>
          </a:p>
        </p:txBody>
      </p:sp>
    </p:spTree>
    <p:extLst>
      <p:ext uri="{BB962C8B-B14F-4D97-AF65-F5344CB8AC3E}">
        <p14:creationId xmlns:p14="http://schemas.microsoft.com/office/powerpoint/2010/main" val="2635321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3FDEF95CC75546A249FEEDC40C9213" ma:contentTypeVersion="18" ma:contentTypeDescription="Create a new document." ma:contentTypeScope="" ma:versionID="4d8263ac6a8f1268a9bb925eb954630f">
  <xsd:schema xmlns:xsd="http://www.w3.org/2001/XMLSchema" xmlns:xs="http://www.w3.org/2001/XMLSchema" xmlns:p="http://schemas.microsoft.com/office/2006/metadata/properties" xmlns:ns2="c66c340a-7e4c-46ee-a14e-08ebacdf30f4" xmlns:ns3="6500f136-3e0e-46de-95f9-c4d4ff3c2155" targetNamespace="http://schemas.microsoft.com/office/2006/metadata/properties" ma:root="true" ma:fieldsID="5cbc6331f8958962e98496a80663f428" ns2:_="" ns3:_="">
    <xsd:import namespace="c66c340a-7e4c-46ee-a14e-08ebacdf30f4"/>
    <xsd:import namespace="6500f136-3e0e-46de-95f9-c4d4ff3c215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6c340a-7e4c-46ee-a14e-08ebacdf30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c5a2c63-70e0-4b99-ac73-670269d3d6c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Location" ma:index="24" nillable="true" ma:displayName="Location" ma:descrip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00f136-3e0e-46de-95f9-c4d4ff3c215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3332413-17aa-41be-b239-e0ac00afde72}" ma:internalName="TaxCatchAll" ma:showField="CatchAllData" ma:web="6500f136-3e0e-46de-95f9-c4d4ff3c21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6c340a-7e4c-46ee-a14e-08ebacdf30f4">
      <Terms xmlns="http://schemas.microsoft.com/office/infopath/2007/PartnerControls"/>
    </lcf76f155ced4ddcb4097134ff3c332f>
    <TaxCatchAll xmlns="6500f136-3e0e-46de-95f9-c4d4ff3c2155" xsi:nil="true"/>
  </documentManagement>
</p:properties>
</file>

<file path=customXml/itemProps1.xml><?xml version="1.0" encoding="utf-8"?>
<ds:datastoreItem xmlns:ds="http://schemas.openxmlformats.org/officeDocument/2006/customXml" ds:itemID="{2AC4C1F7-EC1E-479E-A843-A7508A586798}"/>
</file>

<file path=customXml/itemProps2.xml><?xml version="1.0" encoding="utf-8"?>
<ds:datastoreItem xmlns:ds="http://schemas.openxmlformats.org/officeDocument/2006/customXml" ds:itemID="{1C8C371F-6A72-41FB-BD07-ECD7E7E26A66}"/>
</file>

<file path=customXml/itemProps3.xml><?xml version="1.0" encoding="utf-8"?>
<ds:datastoreItem xmlns:ds="http://schemas.openxmlformats.org/officeDocument/2006/customXml" ds:itemID="{0B4BBD89-7A87-4501-AA5F-56D1641B6E50}"/>
</file>

<file path=docProps/app.xml><?xml version="1.0" encoding="utf-8"?>
<Properties xmlns="http://schemas.openxmlformats.org/officeDocument/2006/extended-properties" xmlns:vt="http://schemas.openxmlformats.org/officeDocument/2006/docPropsVTypes">
  <TotalTime>4795</TotalTime>
  <Words>1190</Words>
  <Application>Microsoft Office PowerPoint</Application>
  <PresentationFormat>Widescreen</PresentationFormat>
  <Paragraphs>103</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Courier New</vt:lpstr>
      <vt:lpstr>Office Theme</vt:lpstr>
      <vt:lpstr>PowerPoint Presentation</vt:lpstr>
      <vt:lpstr>Our vision</vt:lpstr>
      <vt:lpstr>Values</vt:lpstr>
      <vt:lpstr>Mission</vt:lpstr>
      <vt:lpstr>Who we work with</vt:lpstr>
      <vt:lpstr>Music and arts provision at Sound Minds</vt:lpstr>
      <vt:lpstr>Gigs and exhibitions</vt:lpstr>
      <vt:lpstr>Partnership working</vt:lpstr>
      <vt:lpstr>Canerows – peer support network</vt:lpstr>
      <vt:lpstr>Mama Low’s</vt:lpstr>
      <vt:lpstr>Impact</vt:lpstr>
      <vt:lpstr>Participant interview – Art </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Brewer</dc:creator>
  <cp:lastModifiedBy>Ije Amaechi</cp:lastModifiedBy>
  <cp:revision>62</cp:revision>
  <dcterms:created xsi:type="dcterms:W3CDTF">2022-03-14T09:54:08Z</dcterms:created>
  <dcterms:modified xsi:type="dcterms:W3CDTF">2024-10-31T13:44:39Z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0x0101008B3FDEF95CC75546A249FEEDC40C9213</vt:lpwstr>
  </property>
</Properties>
</file>